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9"/>
  </p:notesMasterIdLst>
  <p:sldIdLst>
    <p:sldId id="268" r:id="rId2"/>
    <p:sldId id="303" r:id="rId3"/>
    <p:sldId id="269" r:id="rId4"/>
    <p:sldId id="270" r:id="rId5"/>
    <p:sldId id="271" r:id="rId6"/>
    <p:sldId id="272" r:id="rId7"/>
    <p:sldId id="273" r:id="rId8"/>
    <p:sldId id="274" r:id="rId9"/>
    <p:sldId id="275" r:id="rId10"/>
    <p:sldId id="276" r:id="rId11"/>
    <p:sldId id="277" r:id="rId12"/>
    <p:sldId id="278" r:id="rId13"/>
    <p:sldId id="279" r:id="rId14"/>
    <p:sldId id="280" r:id="rId15"/>
    <p:sldId id="281" r:id="rId16"/>
    <p:sldId id="282" r:id="rId17"/>
    <p:sldId id="283" r:id="rId18"/>
    <p:sldId id="284" r:id="rId19"/>
    <p:sldId id="285" r:id="rId20"/>
    <p:sldId id="286" r:id="rId21"/>
    <p:sldId id="287" r:id="rId22"/>
    <p:sldId id="305" r:id="rId23"/>
    <p:sldId id="306" r:id="rId24"/>
    <p:sldId id="289" r:id="rId25"/>
    <p:sldId id="302"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FC9"/>
    <a:srgbClr val="FF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22" autoAdjust="0"/>
  </p:normalViewPr>
  <p:slideViewPr>
    <p:cSldViewPr>
      <p:cViewPr varScale="1">
        <p:scale>
          <a:sx n="65" d="100"/>
          <a:sy n="65" d="100"/>
        </p:scale>
        <p:origin x="-144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768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34C82A75-82B7-4F6D-BA69-AEC3E24497AE}" type="datetimeFigureOut">
              <a:rPr lang="en-US"/>
              <a:pPr>
                <a:defRPr/>
              </a:pPr>
              <a:t>1/28/2021</a:t>
            </a:fld>
            <a:endParaRPr lang="en-US"/>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68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68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768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86BEBF39-8AB2-452A-8200-A0505DD2987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1" dirty="0" smtClean="0"/>
              <a:t>НАСТАВНА ЈЕДИНИЦА 12 (ДВАНАЕСТА НЕДЕЉА)</a:t>
            </a:r>
            <a:br>
              <a:rPr lang="ru-RU" sz="1200" b="1" dirty="0" smtClean="0"/>
            </a:br>
            <a:r>
              <a:rPr lang="ru-RU" sz="1200" b="1" dirty="0" smtClean="0"/>
              <a:t>ЗДРАВСТВЕНЕ НЕГА КОД ОБОЛЕЛИХ ОД БУБРЕЖНИХ БОЛЕСТИ</a:t>
            </a:r>
            <a:br>
              <a:rPr lang="ru-RU" sz="1200" b="1" dirty="0" smtClean="0"/>
            </a:br>
            <a:r>
              <a:rPr lang="ru-RU" sz="1200" b="1" dirty="0" err="1" smtClean="0"/>
              <a:t>предавања</a:t>
            </a:r>
            <a:r>
              <a:rPr lang="ru-RU" sz="1200" b="1" dirty="0" smtClean="0"/>
              <a:t> 1 час</a:t>
            </a:r>
            <a:br>
              <a:rPr lang="ru-RU" sz="1200" b="1" dirty="0" smtClean="0"/>
            </a:br>
            <a:r>
              <a:rPr lang="ru-RU" sz="1200" b="1" dirty="0" smtClean="0"/>
              <a:t>•	</a:t>
            </a:r>
            <a:r>
              <a:rPr lang="ru-RU" sz="1200" b="1" dirty="0" err="1" smtClean="0"/>
              <a:t>Здравствена</a:t>
            </a:r>
            <a:r>
              <a:rPr lang="ru-RU" sz="1200" b="1" dirty="0" smtClean="0"/>
              <a:t> нега код </a:t>
            </a:r>
            <a:r>
              <a:rPr lang="ru-RU" sz="1200" b="1" dirty="0" err="1" smtClean="0"/>
              <a:t>оболелих</a:t>
            </a:r>
            <a:r>
              <a:rPr lang="ru-RU" sz="1200" b="1" dirty="0" smtClean="0"/>
              <a:t> од </a:t>
            </a:r>
            <a:r>
              <a:rPr lang="ru-RU" sz="1200" b="1" dirty="0" err="1" smtClean="0"/>
              <a:t>бубрежних</a:t>
            </a:r>
            <a:r>
              <a:rPr lang="ru-RU" sz="1200" b="1" dirty="0" smtClean="0"/>
              <a:t> </a:t>
            </a:r>
            <a:r>
              <a:rPr lang="ru-RU" sz="1200" b="1" dirty="0" err="1" smtClean="0"/>
              <a:t>болести</a:t>
            </a:r>
            <a:r>
              <a:rPr lang="ru-RU" sz="1200" b="1" dirty="0" smtClean="0"/>
              <a:t>.</a:t>
            </a:r>
            <a:br>
              <a:rPr lang="ru-RU" sz="1200" b="1" dirty="0" smtClean="0"/>
            </a:br>
            <a:r>
              <a:rPr lang="ru-RU" sz="1200" b="1" dirty="0" smtClean="0"/>
              <a:t>•	</a:t>
            </a:r>
            <a:r>
              <a:rPr lang="ru-RU" sz="1200" b="1" dirty="0" err="1" smtClean="0"/>
              <a:t>Фактори</a:t>
            </a:r>
            <a:r>
              <a:rPr lang="ru-RU" sz="1200" b="1" dirty="0" smtClean="0"/>
              <a:t> </a:t>
            </a:r>
            <a:r>
              <a:rPr lang="ru-RU" sz="1200" b="1" dirty="0" err="1" smtClean="0"/>
              <a:t>ризика</a:t>
            </a:r>
            <a:r>
              <a:rPr lang="ru-RU" sz="1200" b="1" dirty="0" smtClean="0"/>
              <a:t> за </a:t>
            </a:r>
            <a:r>
              <a:rPr lang="ru-RU" sz="1200" b="1" dirty="0" err="1" smtClean="0"/>
              <a:t>настанак</a:t>
            </a:r>
            <a:r>
              <a:rPr lang="ru-RU" sz="1200" b="1" dirty="0" smtClean="0"/>
              <a:t/>
            </a:r>
            <a:br>
              <a:rPr lang="ru-RU" sz="1200" b="1" dirty="0" smtClean="0"/>
            </a:br>
            <a:r>
              <a:rPr lang="ru-RU" sz="1200" b="1" dirty="0" smtClean="0"/>
              <a:t>            </a:t>
            </a:r>
            <a:r>
              <a:rPr lang="ru-RU" sz="1200" b="1" dirty="0" err="1" smtClean="0"/>
              <a:t>бубрежних</a:t>
            </a:r>
            <a:r>
              <a:rPr lang="ru-RU" sz="1200" b="1" dirty="0" smtClean="0"/>
              <a:t> </a:t>
            </a:r>
            <a:r>
              <a:rPr lang="ru-RU" sz="1200" b="1" dirty="0" err="1" smtClean="0"/>
              <a:t>болести</a:t>
            </a:r>
            <a:r>
              <a:rPr lang="ru-RU" sz="1200" b="1" dirty="0" smtClean="0"/>
              <a:t>. </a:t>
            </a:r>
            <a:r>
              <a:rPr lang="ru-RU" sz="1200" b="1" dirty="0" err="1" smtClean="0"/>
              <a:t>Улога</a:t>
            </a:r>
            <a:r>
              <a:rPr lang="ru-RU" sz="1200" b="1" dirty="0" smtClean="0"/>
              <a:t> </a:t>
            </a:r>
            <a:r>
              <a:rPr lang="ru-RU" sz="1200" b="1" dirty="0" err="1" smtClean="0"/>
              <a:t>медицинске</a:t>
            </a:r>
            <a:r>
              <a:rPr lang="ru-RU" sz="1200" b="1" dirty="0" smtClean="0"/>
              <a:t> сестре у </a:t>
            </a:r>
            <a:r>
              <a:rPr lang="ru-RU" sz="1200" b="1" dirty="0" err="1" smtClean="0"/>
              <a:t>отркивању</a:t>
            </a:r>
            <a:r>
              <a:rPr lang="ru-RU" sz="1200" b="1" dirty="0" smtClean="0"/>
              <a:t> </a:t>
            </a:r>
            <a:r>
              <a:rPr lang="ru-RU" sz="1200" b="1" dirty="0" err="1" smtClean="0"/>
              <a:t>бубрежних</a:t>
            </a:r>
            <a:r>
              <a:rPr lang="ru-RU" sz="1200" b="1" dirty="0" smtClean="0"/>
              <a:t> </a:t>
            </a:r>
            <a:r>
              <a:rPr lang="ru-RU" sz="1200" b="1" dirty="0" err="1" smtClean="0"/>
              <a:t>болесника</a:t>
            </a:r>
            <a:r>
              <a:rPr lang="ru-RU" sz="1200" b="1" dirty="0" smtClean="0"/>
              <a:t>.</a:t>
            </a:r>
            <a:br>
              <a:rPr lang="ru-RU" sz="1200" b="1" dirty="0" smtClean="0"/>
            </a:br>
            <a:endParaRPr lang="en-US" dirty="0"/>
          </a:p>
        </p:txBody>
      </p:sp>
      <p:sp>
        <p:nvSpPr>
          <p:cNvPr id="4" name="Slide Number Placeholder 3"/>
          <p:cNvSpPr>
            <a:spLocks noGrp="1"/>
          </p:cNvSpPr>
          <p:nvPr>
            <p:ph type="sldNum" sz="quarter" idx="10"/>
          </p:nvPr>
        </p:nvSpPr>
        <p:spPr/>
        <p:txBody>
          <a:bodyPr/>
          <a:lstStyle/>
          <a:p>
            <a:pPr>
              <a:defRPr/>
            </a:pPr>
            <a:fld id="{86BEBF39-8AB2-452A-8200-A0505DD2987A}" type="slidenum">
              <a:rPr lang="en-US" smtClean="0"/>
              <a:pPr>
                <a:defRPr/>
              </a:pPr>
              <a:t>1</a:t>
            </a:fld>
            <a:endParaRPr lang="en-US"/>
          </a:p>
        </p:txBody>
      </p:sp>
    </p:spTree>
    <p:extLst>
      <p:ext uri="{BB962C8B-B14F-4D97-AF65-F5344CB8AC3E}">
        <p14:creationId xmlns:p14="http://schemas.microsoft.com/office/powerpoint/2010/main" xmlns="" val="1405727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9C9B15-C0AC-4F90-ACE9-4B6C9DDE7892}" type="slidenum">
              <a:rPr lang="en-US"/>
              <a:pPr/>
              <a:t>23</a:t>
            </a:fld>
            <a:endParaRPr lang="en-US"/>
          </a:p>
        </p:txBody>
      </p:sp>
      <p:sp>
        <p:nvSpPr>
          <p:cNvPr id="36147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61475" name="Rectangle 3"/>
          <p:cNvSpPr>
            <a:spLocks noGrp="1" noChangeArrowheads="1"/>
          </p:cNvSpPr>
          <p:nvPr>
            <p:ph type="body" idx="1"/>
          </p:nvPr>
        </p:nvSpPr>
        <p:spPr bwMode="auto">
          <a:xfrm>
            <a:off x="773113" y="4541838"/>
            <a:ext cx="5748337" cy="4114800"/>
          </a:xfrm>
          <a:prstGeom prst="rect">
            <a:avLst/>
          </a:prstGeom>
          <a:solidFill>
            <a:srgbClr val="FFFFFF"/>
          </a:solidFill>
          <a:ln>
            <a:solidFill>
              <a:srgbClr val="000000"/>
            </a:solidFill>
            <a:miter lim="800000"/>
            <a:headEnd/>
            <a:tailEnd/>
          </a:ln>
        </p:spPr>
        <p:txBody>
          <a:bodyPr/>
          <a:lstStyle/>
          <a:p>
            <a:pPr algn="ctr">
              <a:lnSpc>
                <a:spcPct val="120000"/>
              </a:lnSpc>
              <a:spcBef>
                <a:spcPts val="600"/>
              </a:spcBef>
            </a:pPr>
            <a:r>
              <a:rPr lang="en-GB" b="1" i="1">
                <a:solidFill>
                  <a:srgbClr val="CD007C"/>
                </a:solidFill>
              </a:rPr>
              <a:t>Key message</a:t>
            </a:r>
          </a:p>
          <a:p>
            <a:pPr algn="ctr">
              <a:lnSpc>
                <a:spcPct val="120000"/>
              </a:lnSpc>
              <a:spcBef>
                <a:spcPts val="600"/>
              </a:spcBef>
            </a:pPr>
            <a:r>
              <a:rPr lang="en-GB" b="1">
                <a:solidFill>
                  <a:srgbClr val="CD007C"/>
                </a:solidFill>
              </a:rPr>
              <a:t>The focus on the predialysis population is central to the CKD Network concept. Since most complications accumulate before patients reach ESRD, it is important to begin therapeutic interventions as early as possible.</a:t>
            </a:r>
          </a:p>
          <a:p>
            <a:pPr algn="ctr">
              <a:lnSpc>
                <a:spcPct val="120000"/>
              </a:lnSpc>
              <a:spcBef>
                <a:spcPts val="600"/>
              </a:spcBef>
            </a:pPr>
            <a:endParaRPr lang="en-GB" b="1">
              <a:solidFill>
                <a:srgbClr val="CD007C"/>
              </a:solidFill>
            </a:endParaRPr>
          </a:p>
          <a:p>
            <a:r>
              <a:rPr lang="en-GB"/>
              <a:t>For a non-nephrologist audience, it may also be useful to note that </a:t>
            </a:r>
            <a:r>
              <a:rPr lang="en-GB" b="1">
                <a:solidFill>
                  <a:srgbClr val="CD007C"/>
                </a:solidFill>
              </a:rPr>
              <a:t>eGFR (mL/min/1.73m</a:t>
            </a:r>
            <a:r>
              <a:rPr lang="en-GB" b="1" baseline="30000">
                <a:solidFill>
                  <a:srgbClr val="CD007C"/>
                </a:solidFill>
              </a:rPr>
              <a:t>2</a:t>
            </a:r>
            <a:r>
              <a:rPr lang="en-GB" b="1">
                <a:solidFill>
                  <a:srgbClr val="CD007C"/>
                </a:solidFill>
              </a:rPr>
              <a:t>) can be approximated to percentage of kidney function.</a:t>
            </a:r>
            <a:endParaRPr lang="en-US" b="1">
              <a:solidFill>
                <a:srgbClr val="CD007C"/>
              </a:solidFill>
            </a:endParaRPr>
          </a:p>
          <a:p>
            <a:endParaRPr lang="en-GB" b="1">
              <a:solidFill>
                <a:srgbClr val="CD007C"/>
              </a:solidFill>
            </a:endParaRPr>
          </a:p>
        </p:txBody>
      </p:sp>
    </p:spTree>
    <p:extLst>
      <p:ext uri="{BB962C8B-B14F-4D97-AF65-F5344CB8AC3E}">
        <p14:creationId xmlns:p14="http://schemas.microsoft.com/office/powerpoint/2010/main" xmlns="" val="18855127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ED7E5750-A823-480B-A73D-153C30EC1EAA}" type="datetimeFigureOut">
              <a:rPr lang="en-US" smtClean="0"/>
              <a:pPr>
                <a:defRPr/>
              </a:pPr>
              <a:t>1/28/2021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B0B5AFD-89CA-44D5-9C35-E2EE21ACACC1}" type="slidenum">
              <a:rPr lang="en-US" smtClean="0"/>
              <a:pPr>
                <a:defRPr/>
              </a:pPr>
              <a:t>‹#›</a:t>
            </a:fld>
            <a:endParaRPr lang="en-US"/>
          </a:p>
        </p:txBody>
      </p:sp>
    </p:spTree>
    <p:extLst>
      <p:ext uri="{BB962C8B-B14F-4D97-AF65-F5344CB8AC3E}">
        <p14:creationId xmlns:p14="http://schemas.microsoft.com/office/powerpoint/2010/main" xmlns="" val="306139709"/>
      </p:ext>
    </p:extLst>
  </p:cSld>
  <p:clrMapOvr>
    <a:masterClrMapping/>
  </p:clrMapOvr>
  <p:transition>
    <p:pull dir="d"/>
    <p:sndAc>
      <p:stSnd>
        <p:snd r:embed="rId1" name="camera.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A8086064-FF72-492F-9E2E-3213068624CB}" type="datetimeFigureOut">
              <a:rPr lang="en-US" smtClean="0"/>
              <a:pPr>
                <a:defRPr/>
              </a:pPr>
              <a:t>1/28/2021</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1C623EE-9F9A-4354-845C-03B35BD21FB1}" type="slidenum">
              <a:rPr lang="en-US" smtClean="0"/>
              <a:pPr>
                <a:defRPr/>
              </a:pPr>
              <a:t>‹#›</a:t>
            </a:fld>
            <a:endParaRPr lang="en-US" dirty="0"/>
          </a:p>
        </p:txBody>
      </p:sp>
    </p:spTree>
    <p:extLst>
      <p:ext uri="{BB962C8B-B14F-4D97-AF65-F5344CB8AC3E}">
        <p14:creationId xmlns:p14="http://schemas.microsoft.com/office/powerpoint/2010/main" xmlns="" val="1098813347"/>
      </p:ext>
    </p:extLst>
  </p:cSld>
  <p:clrMapOvr>
    <a:masterClrMapping/>
  </p:clrMapOvr>
  <p:transition>
    <p:pull dir="d"/>
    <p:sndAc>
      <p:stSnd>
        <p:snd r:embed="rId1" name="camera.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FBFBF9F0-AD6C-461E-AE16-940382BF34F5}" type="datetimeFigureOut">
              <a:rPr lang="en-US" smtClean="0"/>
              <a:pPr>
                <a:defRPr/>
              </a:pPr>
              <a:t>1/28/2021</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70D38CE-A5D0-4A26-B343-271F87468435}" type="slidenum">
              <a:rPr lang="en-US" smtClean="0"/>
              <a:pPr>
                <a:defRPr/>
              </a:pPr>
              <a:t>‹#›</a:t>
            </a:fld>
            <a:endParaRPr lang="en-US" dirty="0"/>
          </a:p>
        </p:txBody>
      </p:sp>
    </p:spTree>
    <p:extLst>
      <p:ext uri="{BB962C8B-B14F-4D97-AF65-F5344CB8AC3E}">
        <p14:creationId xmlns:p14="http://schemas.microsoft.com/office/powerpoint/2010/main" xmlns="" val="1253410999"/>
      </p:ext>
    </p:extLst>
  </p:cSld>
  <p:clrMapOvr>
    <a:masterClrMapping/>
  </p:clrMapOvr>
  <p:transition>
    <p:pull dir="d"/>
    <p:sndAc>
      <p:stSnd>
        <p:snd r:embed="rId1" name="camera.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CA2960A-D792-4F08-991D-2C0FBCB0183C}" type="datetimeFigureOut">
              <a:rPr lang="en-US" smtClean="0"/>
              <a:pPr>
                <a:defRPr/>
              </a:pPr>
              <a:t>1/28/2021</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A183108-6DCE-415C-9FF9-51A6BCF87715}" type="slidenum">
              <a:rPr lang="en-US" smtClean="0"/>
              <a:pPr>
                <a:defRPr/>
              </a:pPr>
              <a:t>‹#›</a:t>
            </a:fld>
            <a:endParaRPr lang="en-US" dirty="0"/>
          </a:p>
        </p:txBody>
      </p:sp>
    </p:spTree>
    <p:extLst>
      <p:ext uri="{BB962C8B-B14F-4D97-AF65-F5344CB8AC3E}">
        <p14:creationId xmlns:p14="http://schemas.microsoft.com/office/powerpoint/2010/main" xmlns="" val="1296876682"/>
      </p:ext>
    </p:extLst>
  </p:cSld>
  <p:clrMapOvr>
    <a:masterClrMapping/>
  </p:clrMapOvr>
  <p:transition>
    <p:pull dir="d"/>
    <p:sndAc>
      <p:stSnd>
        <p:snd r:embed="rId1" name="camera.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a:defRPr/>
            </a:pPr>
            <a:fld id="{6DB54425-A32C-44E7-834A-32ABE8DFBE1E}" type="datetimeFigureOut">
              <a:rPr lang="en-US" smtClean="0"/>
              <a:pPr>
                <a:defRPr/>
              </a:pPr>
              <a:t>1/28/2021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4E76D2A-A7E8-47AF-90DE-E132B55B04D0}" type="slidenum">
              <a:rPr lang="en-US" smtClean="0"/>
              <a:pPr>
                <a:defRPr/>
              </a:pPr>
              <a:t>‹#›</a:t>
            </a:fld>
            <a:endParaRPr lang="en-US"/>
          </a:p>
        </p:txBody>
      </p:sp>
    </p:spTree>
    <p:extLst>
      <p:ext uri="{BB962C8B-B14F-4D97-AF65-F5344CB8AC3E}">
        <p14:creationId xmlns:p14="http://schemas.microsoft.com/office/powerpoint/2010/main" xmlns="" val="435077610"/>
      </p:ext>
    </p:extLst>
  </p:cSld>
  <p:clrMapOvr>
    <a:masterClrMapping/>
  </p:clrMapOvr>
  <p:transition>
    <p:pull dir="d"/>
    <p:sndAc>
      <p:stSnd>
        <p:snd r:embed="rId1" name="camera.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905A503F-1B1E-4C5A-8D19-5A2658380314}" type="datetimeFigureOut">
              <a:rPr lang="en-US" smtClean="0"/>
              <a:pPr>
                <a:defRPr/>
              </a:pPr>
              <a:t>1/28/2021</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007E13D-FE2C-40B1-B016-7EC668169854}" type="slidenum">
              <a:rPr lang="en-US" smtClean="0"/>
              <a:pPr>
                <a:defRPr/>
              </a:pPr>
              <a:t>‹#›</a:t>
            </a:fld>
            <a:endParaRPr lang="en-US" dirty="0"/>
          </a:p>
        </p:txBody>
      </p:sp>
    </p:spTree>
    <p:extLst>
      <p:ext uri="{BB962C8B-B14F-4D97-AF65-F5344CB8AC3E}">
        <p14:creationId xmlns:p14="http://schemas.microsoft.com/office/powerpoint/2010/main" xmlns="" val="9175859"/>
      </p:ext>
    </p:extLst>
  </p:cSld>
  <p:clrMapOvr>
    <a:masterClrMapping/>
  </p:clrMapOvr>
  <p:transition>
    <p:pull dir="d"/>
    <p:sndAc>
      <p:stSnd>
        <p:snd r:embed="rId1" name="camera.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197D51E5-5630-43F9-9D35-FE003B4012AD}" type="datetimeFigureOut">
              <a:rPr lang="en-US" smtClean="0"/>
              <a:pPr>
                <a:defRPr/>
              </a:pPr>
              <a:t>1/28/2021</a:t>
            </a:fld>
            <a:endParaRPr lang="en-US" dirty="0"/>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6A4A95C9-CD92-440F-ADBA-F447D424AD41}" type="slidenum">
              <a:rPr lang="en-US" smtClean="0"/>
              <a:pPr>
                <a:defRPr/>
              </a:pPr>
              <a:t>‹#›</a:t>
            </a:fld>
            <a:endParaRPr lang="en-US" dirty="0"/>
          </a:p>
        </p:txBody>
      </p:sp>
    </p:spTree>
    <p:extLst>
      <p:ext uri="{BB962C8B-B14F-4D97-AF65-F5344CB8AC3E}">
        <p14:creationId xmlns:p14="http://schemas.microsoft.com/office/powerpoint/2010/main" xmlns="" val="1773217371"/>
      </p:ext>
    </p:extLst>
  </p:cSld>
  <p:clrMapOvr>
    <a:masterClrMapping/>
  </p:clrMapOvr>
  <p:transition>
    <p:pull dir="d"/>
    <p:sndAc>
      <p:stSnd>
        <p:snd r:embed="rId1" name="camera.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D878608E-3EB0-44D0-99DD-DF8EFE44BB86}" type="datetimeFigureOut">
              <a:rPr lang="en-US" smtClean="0"/>
              <a:pPr>
                <a:defRPr/>
              </a:pPr>
              <a:t>1/28/2021</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164CAF5-FAF3-48EF-AAB8-0AC9E52D734E}" type="slidenum">
              <a:rPr lang="en-US" smtClean="0"/>
              <a:pPr>
                <a:defRPr/>
              </a:pPr>
              <a:t>‹#›</a:t>
            </a:fld>
            <a:endParaRPr lang="en-US" dirty="0"/>
          </a:p>
        </p:txBody>
      </p:sp>
    </p:spTree>
    <p:extLst>
      <p:ext uri="{BB962C8B-B14F-4D97-AF65-F5344CB8AC3E}">
        <p14:creationId xmlns:p14="http://schemas.microsoft.com/office/powerpoint/2010/main" xmlns="" val="635472681"/>
      </p:ext>
    </p:extLst>
  </p:cSld>
  <p:clrMapOvr>
    <a:masterClrMapping/>
  </p:clrMapOvr>
  <p:transition>
    <p:pull dir="d"/>
    <p:sndAc>
      <p:stSnd>
        <p:snd r:embed="rId1" name="camera.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8A5C669-7D87-4751-9460-7C212F9BB620}" type="datetimeFigureOut">
              <a:rPr lang="en-US" smtClean="0"/>
              <a:pPr>
                <a:defRPr/>
              </a:pPr>
              <a:t>1/28/2021</a:t>
            </a:fld>
            <a:endParaRPr lang="en-US" dirty="0"/>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AA311911-79E9-452E-B6F4-5DB42E1486C6}" type="slidenum">
              <a:rPr lang="en-US" smtClean="0"/>
              <a:pPr>
                <a:defRPr/>
              </a:pPr>
              <a:t>‹#›</a:t>
            </a:fld>
            <a:endParaRPr lang="en-US" dirty="0"/>
          </a:p>
        </p:txBody>
      </p:sp>
    </p:spTree>
    <p:extLst>
      <p:ext uri="{BB962C8B-B14F-4D97-AF65-F5344CB8AC3E}">
        <p14:creationId xmlns:p14="http://schemas.microsoft.com/office/powerpoint/2010/main" xmlns="" val="4231804934"/>
      </p:ext>
    </p:extLst>
  </p:cSld>
  <p:clrMapOvr>
    <a:masterClrMapping/>
  </p:clrMapOvr>
  <p:transition>
    <p:pull dir="d"/>
    <p:sndAc>
      <p:stSnd>
        <p:snd r:embed="rId1" name="camera.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a:defRPr/>
            </a:pPr>
            <a:fld id="{ACC19DDE-F9D7-4A25-B9E4-D7BC97709DBF}" type="datetimeFigureOut">
              <a:rPr lang="en-US" smtClean="0"/>
              <a:pPr>
                <a:defRPr/>
              </a:pPr>
              <a:t>1/28/2021</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D313982-8CC0-4822-9E08-3C3108B54407}" type="slidenum">
              <a:rPr lang="en-US" smtClean="0"/>
              <a:pPr>
                <a:defRPr/>
              </a:pPr>
              <a:t>‹#›</a:t>
            </a:fld>
            <a:endParaRPr lang="en-US" dirty="0"/>
          </a:p>
        </p:txBody>
      </p:sp>
    </p:spTree>
    <p:extLst>
      <p:ext uri="{BB962C8B-B14F-4D97-AF65-F5344CB8AC3E}">
        <p14:creationId xmlns:p14="http://schemas.microsoft.com/office/powerpoint/2010/main" xmlns="" val="3687940338"/>
      </p:ext>
    </p:extLst>
  </p:cSld>
  <p:clrMapOvr>
    <a:masterClrMapping/>
  </p:clrMapOvr>
  <p:transition>
    <p:pull dir="d"/>
    <p:sndAc>
      <p:stSnd>
        <p:snd r:embed="rId1" name="camera.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a:defRPr/>
            </a:pPr>
            <a:fld id="{5D0A6C1A-F554-4F17-B590-CD0A6903AFFC}" type="datetimeFigureOut">
              <a:rPr lang="en-US" smtClean="0"/>
              <a:pPr>
                <a:defRPr/>
              </a:pPr>
              <a:t>1/28/2021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0CE2503-C950-4A0D-9CA4-1406352BA730}" type="slidenum">
              <a:rPr lang="en-US" smtClean="0"/>
              <a:pPr>
                <a:defRPr/>
              </a:pPr>
              <a:t>‹#›</a:t>
            </a:fld>
            <a:endParaRPr lang="en-US"/>
          </a:p>
        </p:txBody>
      </p:sp>
    </p:spTree>
    <p:extLst>
      <p:ext uri="{BB962C8B-B14F-4D97-AF65-F5344CB8AC3E}">
        <p14:creationId xmlns:p14="http://schemas.microsoft.com/office/powerpoint/2010/main" xmlns="" val="2006650565"/>
      </p:ext>
    </p:extLst>
  </p:cSld>
  <p:clrMapOvr>
    <a:masterClrMapping/>
  </p:clrMapOvr>
  <p:transition>
    <p:pull dir="d"/>
    <p:sndAc>
      <p:stSnd>
        <p:snd r:embed="rId1" name="camera.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69165396-4523-4876-9443-17079C6C7B86}" type="datetimeFigureOut">
              <a:rPr lang="en-US" smtClean="0"/>
              <a:pPr>
                <a:defRPr/>
              </a:pPr>
              <a:t>1/28/2021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8BB735F-EA53-4664-9624-2A0670424154}" type="slidenum">
              <a:rPr lang="en-US" smtClean="0"/>
              <a:pPr>
                <a:defRPr/>
              </a:pPr>
              <a:t>‹#›</a:t>
            </a:fld>
            <a:endParaRPr lang="en-US" dirty="0"/>
          </a:p>
        </p:txBody>
      </p:sp>
      <p:pic>
        <p:nvPicPr>
          <p:cNvPr id="7" name="Picture 8" descr="LOGO"/>
          <p:cNvPicPr>
            <a:picLocks noChangeAspect="1" noChangeArrowheads="1"/>
          </p:cNvPicPr>
          <p:nvPr userDrawn="1"/>
        </p:nvPicPr>
        <p:blipFill>
          <a:blip r:embed="rId14"/>
          <a:srcRect/>
          <a:stretch>
            <a:fillRect/>
          </a:stretch>
        </p:blipFill>
        <p:spPr bwMode="auto">
          <a:xfrm>
            <a:off x="2000250" y="0"/>
            <a:ext cx="4857750" cy="1163638"/>
          </a:xfrm>
          <a:prstGeom prst="rect">
            <a:avLst/>
          </a:prstGeom>
          <a:noFill/>
          <a:ln w="9525">
            <a:noFill/>
            <a:miter lim="800000"/>
            <a:headEnd/>
            <a:tailEnd/>
          </a:ln>
        </p:spPr>
      </p:pic>
    </p:spTree>
    <p:extLst>
      <p:ext uri="{BB962C8B-B14F-4D97-AF65-F5344CB8AC3E}">
        <p14:creationId xmlns:p14="http://schemas.microsoft.com/office/powerpoint/2010/main" xmlns="" val="3596630433"/>
      </p:ext>
    </p:extLst>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ransition>
    <p:pull dir="d"/>
    <p:sndAc>
      <p:stSnd>
        <p:snd r:embed="rId13" name="camera.wav"/>
      </p:stSnd>
    </p:sndAc>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180528" y="2420888"/>
            <a:ext cx="9144000" cy="2447925"/>
          </a:xfrm>
          <a:prstGeom prst="rect">
            <a:avLst/>
          </a:prstGeom>
          <a:noFill/>
          <a:ln w="9525">
            <a:noFill/>
            <a:miter lim="800000"/>
            <a:headEnd/>
            <a:tailEnd/>
          </a:ln>
        </p:spPr>
        <p:txBody>
          <a:bodyPr wrap="none" anchor="ctr"/>
          <a:lstStyle/>
          <a:p>
            <a:pPr algn="ctr"/>
            <a:endParaRPr lang="en-US" sz="2800" b="1" dirty="0">
              <a:solidFill>
                <a:srgbClr val="FF0000"/>
              </a:solidFill>
              <a:cs typeface="Times New Roman" pitchFamily="18" charset="0"/>
            </a:endParaRPr>
          </a:p>
          <a:p>
            <a:pPr algn="ctr"/>
            <a:r>
              <a:rPr lang="sr-Cyrl-CS" sz="2400" b="1" dirty="0">
                <a:solidFill>
                  <a:schemeClr val="tx1">
                    <a:lumMod val="60000"/>
                    <a:lumOff val="40000"/>
                  </a:schemeClr>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ОСНОВНЕ СТРУКОВНЕ </a:t>
            </a:r>
            <a:r>
              <a:rPr lang="sr-Cyrl-CS" sz="2400" b="1" dirty="0" smtClean="0">
                <a:solidFill>
                  <a:schemeClr val="tx1">
                    <a:lumMod val="60000"/>
                    <a:lumOff val="40000"/>
                  </a:schemeClr>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СТУДИЈЕ</a:t>
            </a:r>
            <a:endParaRPr lang="en-US" sz="2400" b="1" dirty="0" smtClean="0">
              <a:solidFill>
                <a:schemeClr val="tx1">
                  <a:lumMod val="60000"/>
                  <a:lumOff val="40000"/>
                </a:schemeClr>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a:p>
            <a:pPr algn="ctr"/>
            <a:r>
              <a:rPr lang="sr-Cyrl-CS" sz="2400" b="1" dirty="0" smtClean="0">
                <a:solidFill>
                  <a:schemeClr val="tx1">
                    <a:lumMod val="60000"/>
                    <a:lumOff val="40000"/>
                  </a:schemeClr>
                </a:solidFill>
              </a:rPr>
              <a:t>школска </a:t>
            </a:r>
            <a:r>
              <a:rPr lang="sr-Cyrl-CS" sz="2400" b="1" dirty="0">
                <a:solidFill>
                  <a:schemeClr val="tx1">
                    <a:lumMod val="60000"/>
                    <a:lumOff val="40000"/>
                  </a:schemeClr>
                </a:solidFill>
              </a:rPr>
              <a:t>20</a:t>
            </a:r>
            <a:r>
              <a:rPr lang="sr-Latn-RS" sz="2400" b="1" dirty="0">
                <a:solidFill>
                  <a:schemeClr val="tx1">
                    <a:lumMod val="60000"/>
                    <a:lumOff val="40000"/>
                  </a:schemeClr>
                </a:solidFill>
              </a:rPr>
              <a:t>20</a:t>
            </a:r>
            <a:r>
              <a:rPr lang="sr-Cyrl-CS" sz="2400" b="1" dirty="0">
                <a:solidFill>
                  <a:schemeClr val="tx1">
                    <a:lumMod val="60000"/>
                    <a:lumOff val="40000"/>
                  </a:schemeClr>
                </a:solidFill>
              </a:rPr>
              <a:t>/20</a:t>
            </a:r>
            <a:r>
              <a:rPr lang="sr-Latn-RS" sz="2400" b="1" dirty="0">
                <a:solidFill>
                  <a:schemeClr val="tx1">
                    <a:lumMod val="60000"/>
                    <a:lumOff val="40000"/>
                  </a:schemeClr>
                </a:solidFill>
              </a:rPr>
              <a:t>21</a:t>
            </a:r>
            <a:r>
              <a:rPr lang="sr-Cyrl-CS" sz="2400" b="1" dirty="0" smtClean="0">
                <a:solidFill>
                  <a:schemeClr val="tx1">
                    <a:lumMod val="60000"/>
                    <a:lumOff val="40000"/>
                  </a:schemeClr>
                </a:solidFill>
              </a:rPr>
              <a:t>.</a:t>
            </a:r>
            <a:endParaRPr lang="en-US" sz="2400" b="1" dirty="0" smtClean="0">
              <a:solidFill>
                <a:schemeClr val="tx1">
                  <a:lumMod val="60000"/>
                  <a:lumOff val="40000"/>
                </a:schemeClr>
              </a:solidFill>
            </a:endParaRPr>
          </a:p>
          <a:p>
            <a:pPr algn="ctr"/>
            <a:r>
              <a:rPr lang="sr-Cyrl-RS" sz="2400" b="1" dirty="0" smtClean="0">
                <a:solidFill>
                  <a:schemeClr val="tx1">
                    <a:lumMod val="60000"/>
                    <a:lumOff val="40000"/>
                  </a:schemeClr>
                </a:solidFill>
              </a:rPr>
              <a:t>предмет: Здравствена нега</a:t>
            </a:r>
            <a:r>
              <a:rPr lang="en-US" sz="2400" b="1" dirty="0"/>
              <a:t/>
            </a:r>
            <a:br>
              <a:rPr lang="en-US" sz="2400" b="1" dirty="0"/>
            </a:br>
            <a:endParaRPr lang="sr-Cyrl-RS" sz="2400" b="1" dirty="0" smtClean="0"/>
          </a:p>
          <a:p>
            <a:pPr algn="ctr"/>
            <a:endParaRPr lang="ru-RU" sz="2400" b="1" dirty="0" smtClean="0"/>
          </a:p>
          <a:p>
            <a:pPr algn="ctr"/>
            <a:r>
              <a:rPr lang="sr-Cyrl-CS" sz="2400" dirty="0" smtClean="0">
                <a:latin typeface="Arial" panose="020B0604020202020204" pitchFamily="34" charset="0"/>
                <a:cs typeface="Arial" panose="020B0604020202020204" pitchFamily="34" charset="0"/>
              </a:rPr>
              <a:t> </a:t>
            </a:r>
            <a:r>
              <a:rPr lang="sr-Cyrl-CS" sz="2400" b="1" dirty="0">
                <a:solidFill>
                  <a:srgbClr val="FF0000"/>
                </a:solidFill>
                <a:latin typeface="Arial" panose="020B0604020202020204" pitchFamily="34" charset="0"/>
                <a:cs typeface="Arial" panose="020B0604020202020204" pitchFamily="34" charset="0"/>
              </a:rPr>
              <a:t>ЗДРАВСТВЕНА НЕГА </a:t>
            </a:r>
          </a:p>
          <a:p>
            <a:pPr algn="ctr"/>
            <a:r>
              <a:rPr lang="sr-Cyrl-CS" sz="2400" b="1" dirty="0">
                <a:solidFill>
                  <a:srgbClr val="FF0000"/>
                </a:solidFill>
                <a:latin typeface="Arial" panose="020B0604020202020204" pitchFamily="34" charset="0"/>
                <a:cs typeface="Arial" panose="020B0604020202020204" pitchFamily="34" charset="0"/>
              </a:rPr>
              <a:t>	    КОД ОБОЛЕЛИХ ОД БУБРЕЖНИХ </a:t>
            </a:r>
            <a:r>
              <a:rPr lang="sr-Cyrl-CS" sz="2400" b="1" dirty="0" smtClean="0">
                <a:solidFill>
                  <a:srgbClr val="FF0000"/>
                </a:solidFill>
                <a:latin typeface="Arial" panose="020B0604020202020204" pitchFamily="34" charset="0"/>
                <a:cs typeface="Arial" panose="020B0604020202020204" pitchFamily="34" charset="0"/>
              </a:rPr>
              <a:t>БОЛЕСТИ</a:t>
            </a:r>
          </a:p>
          <a:p>
            <a:pPr algn="ctr"/>
            <a:endParaRPr lang="sr-Cyrl-RS" sz="2400" b="1" dirty="0" smtClean="0">
              <a:solidFill>
                <a:srgbClr val="FF0000"/>
              </a:solidFill>
              <a:latin typeface="Arial" panose="020B0604020202020204" pitchFamily="34" charset="0"/>
              <a:cs typeface="Arial" panose="020B0604020202020204" pitchFamily="34" charset="0"/>
            </a:endParaRPr>
          </a:p>
          <a:p>
            <a:pPr algn="ctr"/>
            <a:r>
              <a:rPr lang="ru-RU" sz="2400" b="1" dirty="0" smtClean="0"/>
              <a:t>           </a:t>
            </a:r>
            <a:r>
              <a:rPr lang="ru-RU" sz="2400" b="1" dirty="0" err="1" smtClean="0"/>
              <a:t>наставна</a:t>
            </a:r>
            <a:r>
              <a:rPr lang="ru-RU" sz="2400" b="1" dirty="0" smtClean="0"/>
              <a:t> </a:t>
            </a:r>
            <a:r>
              <a:rPr lang="ru-RU" sz="2400" b="1" dirty="0" err="1"/>
              <a:t>јединица</a:t>
            </a:r>
            <a:r>
              <a:rPr lang="ru-RU" sz="2400" b="1" dirty="0"/>
              <a:t> </a:t>
            </a:r>
            <a:r>
              <a:rPr lang="ru-RU" sz="2400" b="1" dirty="0" smtClean="0"/>
              <a:t>1</a:t>
            </a:r>
            <a:r>
              <a:rPr lang="sr-Latn-RS" sz="2400" b="1" dirty="0" smtClean="0"/>
              <a:t>3</a:t>
            </a:r>
            <a:r>
              <a:rPr lang="ru-RU" sz="2400" b="1" dirty="0" smtClean="0"/>
              <a:t> (</a:t>
            </a:r>
            <a:r>
              <a:rPr lang="sr-Latn-RS" sz="2400" b="1" smtClean="0"/>
              <a:t>13</a:t>
            </a:r>
            <a:r>
              <a:rPr lang="ru-RU" sz="2400" b="1" smtClean="0"/>
              <a:t> </a:t>
            </a:r>
            <a:r>
              <a:rPr lang="ru-RU" sz="2400" b="1" dirty="0" err="1" smtClean="0"/>
              <a:t>недеља</a:t>
            </a:r>
            <a:r>
              <a:rPr lang="ru-RU" sz="2400" b="1" dirty="0" smtClean="0"/>
              <a:t>)</a:t>
            </a:r>
          </a:p>
          <a:p>
            <a:pPr algn="ctr"/>
            <a:r>
              <a:rPr lang="ru-RU" sz="2400" b="1" dirty="0" smtClean="0"/>
              <a:t>            </a:t>
            </a:r>
            <a:r>
              <a:rPr lang="ru-RU" sz="2400" b="1" dirty="0" err="1" smtClean="0"/>
              <a:t>предавач</a:t>
            </a:r>
            <a:r>
              <a:rPr lang="ru-RU" sz="2400" b="1" dirty="0" smtClean="0"/>
              <a:t>: </a:t>
            </a:r>
            <a:r>
              <a:rPr lang="ru-RU" sz="2400" b="1" dirty="0" err="1" smtClean="0"/>
              <a:t>доц.др</a:t>
            </a:r>
            <a:r>
              <a:rPr lang="ru-RU" sz="2400" b="1" dirty="0" smtClean="0"/>
              <a:t> </a:t>
            </a:r>
            <a:r>
              <a:rPr lang="ru-RU" sz="2400" b="1" dirty="0" err="1" smtClean="0"/>
              <a:t>Татјана</a:t>
            </a:r>
            <a:r>
              <a:rPr lang="ru-RU" sz="2400" b="1" dirty="0" smtClean="0"/>
              <a:t> </a:t>
            </a:r>
            <a:r>
              <a:rPr lang="ru-RU" sz="2400" b="1" dirty="0" err="1" smtClean="0"/>
              <a:t>Лазаревић</a:t>
            </a:r>
            <a:r>
              <a:rPr lang="ru-RU" sz="2800" b="1" dirty="0"/>
              <a:t>	</a:t>
            </a:r>
            <a:endParaRPr lang="sr-Cyrl-CS" sz="2800" b="1" dirty="0">
              <a:solidFill>
                <a:srgbClr val="FF0000"/>
              </a:solidFill>
              <a:cs typeface="Times New Roman" pitchFamily="18" charset="0"/>
            </a:endParaRPr>
          </a:p>
        </p:txBody>
      </p:sp>
      <p:sp>
        <p:nvSpPr>
          <p:cNvPr id="5123" name="Text Box 5"/>
          <p:cNvSpPr txBox="1">
            <a:spLocks noChangeArrowheads="1"/>
          </p:cNvSpPr>
          <p:nvPr/>
        </p:nvSpPr>
        <p:spPr bwMode="auto">
          <a:xfrm>
            <a:off x="0" y="6308725"/>
            <a:ext cx="9144000" cy="366713"/>
          </a:xfrm>
          <a:prstGeom prst="rect">
            <a:avLst/>
          </a:prstGeom>
          <a:noFill/>
          <a:ln w="9525">
            <a:noFill/>
            <a:miter lim="800000"/>
            <a:headEnd/>
            <a:tailEnd/>
          </a:ln>
        </p:spPr>
        <p:txBody>
          <a:bodyPr>
            <a:spAutoFit/>
          </a:bodyPr>
          <a:lstStyle/>
          <a:p>
            <a:pPr eaLnBrk="0" hangingPunct="0">
              <a:spcBef>
                <a:spcPct val="50000"/>
              </a:spcBef>
            </a:pPr>
            <a:r>
              <a:rPr lang="en-US">
                <a:solidFill>
                  <a:srgbClr val="000000"/>
                </a:solidFill>
                <a:latin typeface="Garamond" pitchFamily="18" charset="0"/>
              </a:rPr>
              <a:t>    </a:t>
            </a:r>
            <a:r>
              <a:rPr lang="sr-Cyrl-CS">
                <a:solidFill>
                  <a:srgbClr val="000000"/>
                </a:solidFill>
                <a:latin typeface="Garamond" pitchFamily="18" charset="0"/>
              </a:rPr>
              <a:t>Доц. Милан Р. Радовановић                                              </a:t>
            </a:r>
            <a:r>
              <a:rPr lang="en-US">
                <a:solidFill>
                  <a:srgbClr val="000000"/>
                </a:solidFill>
                <a:latin typeface="Garamond" pitchFamily="18" charset="0"/>
              </a:rPr>
              <a:t>	</a:t>
            </a:r>
            <a:r>
              <a:rPr lang="sr-Cyrl-CS">
                <a:solidFill>
                  <a:srgbClr val="000000"/>
                </a:solidFill>
                <a:latin typeface="Garamond" pitchFamily="18" charset="0"/>
              </a:rPr>
              <a:t> </a:t>
            </a:r>
            <a:r>
              <a:rPr lang="sr-Cyrl-CS" i="1">
                <a:solidFill>
                  <a:srgbClr val="000000"/>
                </a:solidFill>
                <a:latin typeface="Garamond" pitchFamily="18" charset="0"/>
              </a:rPr>
              <a:t>21.05.2013. </a:t>
            </a:r>
            <a:r>
              <a:rPr lang="en-US" i="1">
                <a:solidFill>
                  <a:srgbClr val="000000"/>
                </a:solidFill>
                <a:latin typeface="Garamond" pitchFamily="18" charset="0"/>
              </a:rPr>
              <a:t>1</a:t>
            </a:r>
            <a:r>
              <a:rPr lang="sr-Cyrl-CS" i="1">
                <a:solidFill>
                  <a:srgbClr val="000000"/>
                </a:solidFill>
                <a:latin typeface="Garamond" pitchFamily="18" charset="0"/>
              </a:rPr>
              <a:t>8.</a:t>
            </a:r>
            <a:r>
              <a:rPr lang="en-US" i="1">
                <a:solidFill>
                  <a:srgbClr val="000000"/>
                </a:solidFill>
                <a:latin typeface="Garamond" pitchFamily="18" charset="0"/>
              </a:rPr>
              <a:t>45</a:t>
            </a:r>
            <a:r>
              <a:rPr lang="sr-Cyrl-CS" i="1">
                <a:solidFill>
                  <a:srgbClr val="000000"/>
                </a:solidFill>
                <a:latin typeface="Garamond" pitchFamily="18" charset="0"/>
              </a:rPr>
              <a:t>-</a:t>
            </a:r>
            <a:r>
              <a:rPr lang="en-US" i="1">
                <a:solidFill>
                  <a:srgbClr val="000000"/>
                </a:solidFill>
                <a:latin typeface="Garamond" pitchFamily="18" charset="0"/>
              </a:rPr>
              <a:t>19</a:t>
            </a:r>
            <a:r>
              <a:rPr lang="sr-Cyrl-CS" i="1">
                <a:solidFill>
                  <a:srgbClr val="000000"/>
                </a:solidFill>
                <a:latin typeface="Garamond" pitchFamily="18" charset="0"/>
              </a:rPr>
              <a:t>.</a:t>
            </a:r>
            <a:r>
              <a:rPr lang="en-US" i="1">
                <a:solidFill>
                  <a:srgbClr val="000000"/>
                </a:solidFill>
                <a:latin typeface="Garamond" pitchFamily="18" charset="0"/>
              </a:rPr>
              <a:t>30</a:t>
            </a:r>
          </a:p>
        </p:txBody>
      </p:sp>
    </p:spTree>
  </p:cSld>
  <p:clrMapOvr>
    <a:masterClrMapping/>
  </p:clrMapOvr>
  <p:transition>
    <p:pull dir="d"/>
    <p:sndAc>
      <p:stSnd>
        <p:snd r:embed="rId3" name="camer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81FA5CB5-55DC-4751-BCF1-B3330A896523}" type="slidenum">
              <a:rPr lang="en-US"/>
              <a:pPr>
                <a:defRPr/>
              </a:pPr>
              <a:t>10</a:t>
            </a:fld>
            <a:endParaRPr lang="en-US"/>
          </a:p>
        </p:txBody>
      </p:sp>
      <p:sp>
        <p:nvSpPr>
          <p:cNvPr id="13315" name="Text Box 2"/>
          <p:cNvSpPr txBox="1">
            <a:spLocks noChangeArrowheads="1"/>
          </p:cNvSpPr>
          <p:nvPr/>
        </p:nvSpPr>
        <p:spPr bwMode="auto">
          <a:xfrm>
            <a:off x="1571625" y="1643063"/>
            <a:ext cx="2438400" cy="396875"/>
          </a:xfrm>
          <a:prstGeom prst="rect">
            <a:avLst/>
          </a:prstGeom>
          <a:noFill/>
          <a:ln w="9525">
            <a:noFill/>
            <a:miter lim="800000"/>
            <a:headEnd/>
            <a:tailEnd/>
          </a:ln>
        </p:spPr>
        <p:txBody>
          <a:bodyPr>
            <a:spAutoFit/>
          </a:bodyPr>
          <a:lstStyle/>
          <a:p>
            <a:pPr>
              <a:spcBef>
                <a:spcPct val="50000"/>
              </a:spcBef>
            </a:pPr>
            <a:r>
              <a:rPr lang="sr-Cyrl-CS" sz="2000" b="1">
                <a:solidFill>
                  <a:srgbClr val="FFFF00"/>
                </a:solidFill>
              </a:rPr>
              <a:t>Клиничка слика:</a:t>
            </a:r>
            <a:r>
              <a:rPr lang="sr-Cyrl-CS" sz="2000">
                <a:solidFill>
                  <a:srgbClr val="FFFF00"/>
                </a:solidFill>
              </a:rPr>
              <a:t> </a:t>
            </a:r>
            <a:endParaRPr lang="en-US" sz="2000">
              <a:solidFill>
                <a:srgbClr val="FFFF00"/>
              </a:solidFill>
            </a:endParaRPr>
          </a:p>
        </p:txBody>
      </p:sp>
      <p:sp>
        <p:nvSpPr>
          <p:cNvPr id="13316" name="Text Box 3"/>
          <p:cNvSpPr txBox="1">
            <a:spLocks noChangeArrowheads="1"/>
          </p:cNvSpPr>
          <p:nvPr/>
        </p:nvSpPr>
        <p:spPr bwMode="auto">
          <a:xfrm>
            <a:off x="1524000" y="2133600"/>
            <a:ext cx="4800600" cy="2289175"/>
          </a:xfrm>
          <a:prstGeom prst="rect">
            <a:avLst/>
          </a:prstGeom>
          <a:noFill/>
          <a:ln w="9525">
            <a:noFill/>
            <a:miter lim="800000"/>
            <a:headEnd/>
            <a:tailEnd/>
          </a:ln>
        </p:spPr>
        <p:txBody>
          <a:bodyPr>
            <a:spAutoFit/>
          </a:bodyPr>
          <a:lstStyle/>
          <a:p>
            <a:pPr marL="342900" indent="-342900">
              <a:lnSpc>
                <a:spcPct val="180000"/>
              </a:lnSpc>
            </a:pPr>
            <a:r>
              <a:rPr lang="sr-Cyrl-CS" sz="2000"/>
              <a:t>АБИ протиче кроз три стадијума:</a:t>
            </a:r>
            <a:endParaRPr lang="sr-Cyrl-CS" sz="2000" i="1"/>
          </a:p>
          <a:p>
            <a:pPr marL="342900" indent="-342900">
              <a:lnSpc>
                <a:spcPct val="180000"/>
              </a:lnSpc>
              <a:buFontTx/>
              <a:buAutoNum type="arabicPeriod"/>
            </a:pPr>
            <a:r>
              <a:rPr lang="en-US" sz="2000">
                <a:solidFill>
                  <a:srgbClr val="FFFF00"/>
                </a:solidFill>
              </a:rPr>
              <a:t> </a:t>
            </a:r>
            <a:r>
              <a:rPr lang="sr-Cyrl-CS" sz="2000">
                <a:solidFill>
                  <a:srgbClr val="FFFF00"/>
                </a:solidFill>
              </a:rPr>
              <a:t>Иницијални стадијум,</a:t>
            </a:r>
          </a:p>
          <a:p>
            <a:pPr marL="342900" indent="-342900">
              <a:lnSpc>
                <a:spcPct val="180000"/>
              </a:lnSpc>
              <a:buFontTx/>
              <a:buAutoNum type="arabicPeriod"/>
            </a:pPr>
            <a:r>
              <a:rPr lang="en-US" sz="2000">
                <a:solidFill>
                  <a:srgbClr val="FFFF00"/>
                </a:solidFill>
              </a:rPr>
              <a:t> </a:t>
            </a:r>
            <a:r>
              <a:rPr lang="sr-Cyrl-CS" sz="2000">
                <a:solidFill>
                  <a:srgbClr val="FFFF00"/>
                </a:solidFill>
              </a:rPr>
              <a:t>Стадијум олигоанурије,</a:t>
            </a:r>
          </a:p>
          <a:p>
            <a:pPr marL="342900" indent="-342900">
              <a:lnSpc>
                <a:spcPct val="180000"/>
              </a:lnSpc>
              <a:buFontTx/>
              <a:buAutoNum type="arabicPeriod"/>
            </a:pPr>
            <a:r>
              <a:rPr lang="en-US" sz="2000">
                <a:solidFill>
                  <a:srgbClr val="FFFF00"/>
                </a:solidFill>
              </a:rPr>
              <a:t> </a:t>
            </a:r>
            <a:r>
              <a:rPr lang="sr-Cyrl-CS" sz="2000">
                <a:solidFill>
                  <a:srgbClr val="FFFF00"/>
                </a:solidFill>
              </a:rPr>
              <a:t>Стадијум опоравка.</a:t>
            </a:r>
            <a:endParaRPr lang="en-US" sz="2000">
              <a:solidFill>
                <a:srgbClr val="FFFF00"/>
              </a:solidFill>
            </a:endParaRPr>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6B17A394-E9C2-448D-A10A-D1A1575BF567}" type="slidenum">
              <a:rPr lang="en-US"/>
              <a:pPr>
                <a:defRPr/>
              </a:pPr>
              <a:t>11</a:t>
            </a:fld>
            <a:endParaRPr lang="en-US"/>
          </a:p>
        </p:txBody>
      </p:sp>
      <p:sp>
        <p:nvSpPr>
          <p:cNvPr id="14339" name="Text Box 2"/>
          <p:cNvSpPr txBox="1">
            <a:spLocks noChangeArrowheads="1"/>
          </p:cNvSpPr>
          <p:nvPr/>
        </p:nvSpPr>
        <p:spPr bwMode="auto">
          <a:xfrm>
            <a:off x="1214438" y="1428750"/>
            <a:ext cx="3306762" cy="396875"/>
          </a:xfrm>
          <a:prstGeom prst="rect">
            <a:avLst/>
          </a:prstGeom>
          <a:noFill/>
          <a:ln w="9525">
            <a:noFill/>
            <a:miter lim="800000"/>
            <a:headEnd/>
            <a:tailEnd/>
          </a:ln>
        </p:spPr>
        <p:txBody>
          <a:bodyPr wrap="none">
            <a:spAutoFit/>
          </a:bodyPr>
          <a:lstStyle/>
          <a:p>
            <a:pPr marL="342900" indent="-342900">
              <a:buFontTx/>
              <a:buAutoNum type="arabicPeriod"/>
            </a:pPr>
            <a:r>
              <a:rPr lang="sr-Cyrl-CS" sz="2000" b="1" i="1">
                <a:solidFill>
                  <a:srgbClr val="FFFF00"/>
                </a:solidFill>
              </a:rPr>
              <a:t>Иницијални стадијум</a:t>
            </a:r>
            <a:endParaRPr lang="en-US" sz="2000">
              <a:solidFill>
                <a:srgbClr val="FFFF00"/>
              </a:solidFill>
            </a:endParaRPr>
          </a:p>
        </p:txBody>
      </p:sp>
      <p:sp>
        <p:nvSpPr>
          <p:cNvPr id="14340" name="Text Box 3"/>
          <p:cNvSpPr txBox="1">
            <a:spLocks noChangeArrowheads="1"/>
          </p:cNvSpPr>
          <p:nvPr/>
        </p:nvSpPr>
        <p:spPr bwMode="auto">
          <a:xfrm>
            <a:off x="1219200" y="2057400"/>
            <a:ext cx="7696200" cy="2041525"/>
          </a:xfrm>
          <a:prstGeom prst="rect">
            <a:avLst/>
          </a:prstGeom>
          <a:noFill/>
          <a:ln w="9525">
            <a:noFill/>
            <a:miter lim="800000"/>
            <a:headEnd/>
            <a:tailEnd/>
          </a:ln>
        </p:spPr>
        <p:txBody>
          <a:bodyPr>
            <a:spAutoFit/>
          </a:bodyPr>
          <a:lstStyle/>
          <a:p>
            <a:pPr>
              <a:lnSpc>
                <a:spcPct val="160000"/>
              </a:lnSpc>
              <a:buClr>
                <a:srgbClr val="FFFF00"/>
              </a:buClr>
              <a:buFont typeface="Wingdings" pitchFamily="2" charset="2"/>
              <a:buChar char="Ø"/>
            </a:pPr>
            <a:r>
              <a:rPr lang="en-US" sz="2000"/>
              <a:t>  </a:t>
            </a:r>
            <a:r>
              <a:rPr lang="sr-Cyrl-CS" sz="2000"/>
              <a:t>Иницијална фаза обухвата период од почетка деловања до</a:t>
            </a:r>
            <a:r>
              <a:rPr lang="en-US" sz="2000"/>
              <a:t/>
            </a:r>
            <a:br>
              <a:rPr lang="en-US" sz="2000"/>
            </a:br>
            <a:r>
              <a:rPr lang="en-US" sz="2000"/>
              <a:t>     </a:t>
            </a:r>
            <a:r>
              <a:rPr lang="sr-Cyrl-CS" sz="2000"/>
              <a:t> појаве АБИ,</a:t>
            </a:r>
          </a:p>
          <a:p>
            <a:pPr>
              <a:lnSpc>
                <a:spcPct val="160000"/>
              </a:lnSpc>
              <a:buClr>
                <a:srgbClr val="FFFF00"/>
              </a:buClr>
              <a:buFont typeface="Wingdings" pitchFamily="2" charset="2"/>
              <a:buChar char="Ø"/>
            </a:pPr>
            <a:r>
              <a:rPr lang="en-US" sz="2000"/>
              <a:t>  </a:t>
            </a:r>
            <a:r>
              <a:rPr lang="sr-Cyrl-CS" sz="2000"/>
              <a:t>Симптоми и знаци у овој фази зависе од узрока који је</a:t>
            </a:r>
            <a:r>
              <a:rPr lang="en-US" sz="2000"/>
              <a:t/>
            </a:r>
            <a:br>
              <a:rPr lang="en-US" sz="2000"/>
            </a:br>
            <a:r>
              <a:rPr lang="en-US" sz="2000"/>
              <a:t>     </a:t>
            </a:r>
            <a:r>
              <a:rPr lang="sr-Cyrl-CS" sz="2000"/>
              <a:t> довео до АБИ.</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7239000" y="6400800"/>
            <a:ext cx="1905000" cy="457200"/>
          </a:xfrm>
        </p:spPr>
        <p:txBody>
          <a:bodyPr/>
          <a:lstStyle/>
          <a:p>
            <a:pPr>
              <a:defRPr/>
            </a:pPr>
            <a:fld id="{20BEAC77-186E-4671-A956-B17B3E6CBB9D}" type="slidenum">
              <a:rPr lang="en-US"/>
              <a:pPr>
                <a:defRPr/>
              </a:pPr>
              <a:t>12</a:t>
            </a:fld>
            <a:endParaRPr lang="en-US"/>
          </a:p>
        </p:txBody>
      </p:sp>
      <p:sp>
        <p:nvSpPr>
          <p:cNvPr id="15363" name="Text Box 2"/>
          <p:cNvSpPr txBox="1">
            <a:spLocks noChangeArrowheads="1"/>
          </p:cNvSpPr>
          <p:nvPr/>
        </p:nvSpPr>
        <p:spPr bwMode="auto">
          <a:xfrm>
            <a:off x="714375" y="1214438"/>
            <a:ext cx="3578225" cy="396875"/>
          </a:xfrm>
          <a:prstGeom prst="rect">
            <a:avLst/>
          </a:prstGeom>
          <a:noFill/>
          <a:ln w="9525">
            <a:noFill/>
            <a:miter lim="800000"/>
            <a:headEnd/>
            <a:tailEnd/>
          </a:ln>
        </p:spPr>
        <p:txBody>
          <a:bodyPr wrap="none">
            <a:spAutoFit/>
          </a:bodyPr>
          <a:lstStyle/>
          <a:p>
            <a:pPr marL="342900" indent="-342900">
              <a:buFontTx/>
              <a:buAutoNum type="arabicPeriod" startAt="2"/>
            </a:pPr>
            <a:r>
              <a:rPr lang="sr-Cyrl-CS" sz="2000" b="1" i="1">
                <a:solidFill>
                  <a:srgbClr val="FFFF00"/>
                </a:solidFill>
              </a:rPr>
              <a:t>Стадијум олигоанурије</a:t>
            </a:r>
            <a:endParaRPr lang="en-US" sz="2000">
              <a:solidFill>
                <a:srgbClr val="FFFF00"/>
              </a:solidFill>
            </a:endParaRPr>
          </a:p>
        </p:txBody>
      </p:sp>
      <p:sp>
        <p:nvSpPr>
          <p:cNvPr id="15364" name="Text Box 3"/>
          <p:cNvSpPr txBox="1">
            <a:spLocks noChangeArrowheads="1"/>
          </p:cNvSpPr>
          <p:nvPr/>
        </p:nvSpPr>
        <p:spPr bwMode="auto">
          <a:xfrm>
            <a:off x="571500" y="1500188"/>
            <a:ext cx="8572500" cy="2652712"/>
          </a:xfrm>
          <a:prstGeom prst="rect">
            <a:avLst/>
          </a:prstGeom>
          <a:noFill/>
          <a:ln w="9525">
            <a:noFill/>
            <a:miter lim="800000"/>
            <a:headEnd/>
            <a:tailEnd/>
          </a:ln>
        </p:spPr>
        <p:txBody>
          <a:bodyPr>
            <a:spAutoFit/>
          </a:bodyPr>
          <a:lstStyle/>
          <a:p>
            <a:pPr>
              <a:lnSpc>
                <a:spcPct val="130000"/>
              </a:lnSpc>
              <a:buClr>
                <a:srgbClr val="FFFF00"/>
              </a:buClr>
              <a:buFont typeface="Wingdings" pitchFamily="2" charset="2"/>
              <a:buChar char="Ø"/>
            </a:pPr>
            <a:r>
              <a:rPr lang="en-US" sz="2000"/>
              <a:t>  </a:t>
            </a:r>
            <a:r>
              <a:rPr lang="sr-Cyrl-CS"/>
              <a:t>Карактерише се смањењем или потпуним престанком диурезе,</a:t>
            </a:r>
          </a:p>
          <a:p>
            <a:pPr>
              <a:lnSpc>
                <a:spcPct val="130000"/>
              </a:lnSpc>
              <a:buClr>
                <a:srgbClr val="FFFF00"/>
              </a:buClr>
              <a:buFont typeface="Wingdings" pitchFamily="2" charset="2"/>
              <a:buChar char="Ø"/>
            </a:pPr>
            <a:r>
              <a:rPr lang="en-US"/>
              <a:t>  </a:t>
            </a:r>
            <a:r>
              <a:rPr lang="sr-Cyrl-CS"/>
              <a:t>Због задржавања воде и соли долази до појаве отока и </a:t>
            </a:r>
            <a:r>
              <a:rPr lang="en-US"/>
              <a:t/>
            </a:r>
            <a:br>
              <a:rPr lang="en-US"/>
            </a:br>
            <a:r>
              <a:rPr lang="en-US"/>
              <a:t>      </a:t>
            </a:r>
            <a:r>
              <a:rPr lang="sr-Cyrl-CS"/>
              <a:t>повећања</a:t>
            </a:r>
            <a:r>
              <a:rPr lang="en-US"/>
              <a:t> </a:t>
            </a:r>
            <a:r>
              <a:rPr lang="sr-Cyrl-CS"/>
              <a:t>телесне тежине,</a:t>
            </a:r>
          </a:p>
          <a:p>
            <a:pPr>
              <a:lnSpc>
                <a:spcPct val="130000"/>
              </a:lnSpc>
              <a:buClr>
                <a:srgbClr val="FFFF00"/>
              </a:buClr>
              <a:buFont typeface="Wingdings" pitchFamily="2" charset="2"/>
              <a:buChar char="Ø"/>
            </a:pPr>
            <a:r>
              <a:rPr lang="en-US"/>
              <a:t>  </a:t>
            </a:r>
            <a:r>
              <a:rPr lang="sr-Cyrl-CS"/>
              <a:t>Због поввећања концентрације азотних супстанција у крви</a:t>
            </a:r>
            <a:r>
              <a:rPr lang="en-US"/>
              <a:t/>
            </a:r>
            <a:br>
              <a:rPr lang="en-US"/>
            </a:br>
            <a:r>
              <a:rPr lang="en-US"/>
              <a:t>     </a:t>
            </a:r>
            <a:r>
              <a:rPr lang="sr-Cyrl-CS"/>
              <a:t> долази до појаве уремијског синдрома,</a:t>
            </a:r>
          </a:p>
          <a:p>
            <a:pPr>
              <a:lnSpc>
                <a:spcPct val="130000"/>
              </a:lnSpc>
              <a:buClr>
                <a:srgbClr val="FFFF00"/>
              </a:buClr>
              <a:buFont typeface="Wingdings" pitchFamily="2" charset="2"/>
              <a:buChar char="Ø"/>
            </a:pPr>
            <a:r>
              <a:rPr lang="en-US"/>
              <a:t>  </a:t>
            </a:r>
            <a:r>
              <a:rPr lang="sr-Cyrl-CS"/>
              <a:t>Уремијски синдром се карактерише поремећајима на</a:t>
            </a:r>
            <a:r>
              <a:rPr lang="en-US"/>
              <a:t/>
            </a:r>
            <a:br>
              <a:rPr lang="en-US"/>
            </a:br>
            <a:r>
              <a:rPr lang="en-US"/>
              <a:t>     </a:t>
            </a:r>
            <a:r>
              <a:rPr lang="sr-Cyrl-CS"/>
              <a:t> различитим</a:t>
            </a:r>
            <a:r>
              <a:rPr lang="en-US"/>
              <a:t> </a:t>
            </a:r>
            <a:r>
              <a:rPr lang="sr-Cyrl-CS"/>
              <a:t>органским системима:</a:t>
            </a:r>
            <a:endParaRPr lang="en-US"/>
          </a:p>
        </p:txBody>
      </p:sp>
      <p:sp>
        <p:nvSpPr>
          <p:cNvPr id="15365" name="Text Box 4"/>
          <p:cNvSpPr txBox="1">
            <a:spLocks noChangeArrowheads="1"/>
          </p:cNvSpPr>
          <p:nvPr/>
        </p:nvSpPr>
        <p:spPr bwMode="auto">
          <a:xfrm>
            <a:off x="1676400" y="4724400"/>
            <a:ext cx="3902075" cy="1766888"/>
          </a:xfrm>
          <a:prstGeom prst="rect">
            <a:avLst/>
          </a:prstGeom>
          <a:noFill/>
          <a:ln w="9525">
            <a:noFill/>
            <a:miter lim="800000"/>
            <a:headEnd/>
            <a:tailEnd/>
          </a:ln>
        </p:spPr>
        <p:txBody>
          <a:bodyPr>
            <a:spAutoFit/>
          </a:bodyPr>
          <a:lstStyle/>
          <a:p>
            <a:pPr marL="342900" indent="-342900">
              <a:lnSpc>
                <a:spcPct val="110000"/>
              </a:lnSpc>
              <a:buClr>
                <a:srgbClr val="FFFF00"/>
              </a:buClr>
              <a:buSzPct val="130000"/>
              <a:buFontTx/>
              <a:buChar char="•"/>
            </a:pPr>
            <a:r>
              <a:rPr lang="en-US" sz="2000"/>
              <a:t> </a:t>
            </a:r>
            <a:r>
              <a:rPr lang="sr-Cyrl-CS" sz="2000"/>
              <a:t>Хиперволемија,</a:t>
            </a:r>
          </a:p>
          <a:p>
            <a:pPr marL="342900" indent="-342900">
              <a:lnSpc>
                <a:spcPct val="110000"/>
              </a:lnSpc>
              <a:buClr>
                <a:srgbClr val="FFFF00"/>
              </a:buClr>
              <a:buSzPct val="130000"/>
              <a:buFontTx/>
              <a:buChar char="•"/>
            </a:pPr>
            <a:r>
              <a:rPr lang="en-US" sz="2000"/>
              <a:t> </a:t>
            </a:r>
            <a:r>
              <a:rPr lang="sr-Cyrl-CS" sz="2000"/>
              <a:t>Хипертензија,</a:t>
            </a:r>
          </a:p>
          <a:p>
            <a:pPr marL="342900" indent="-342900">
              <a:lnSpc>
                <a:spcPct val="110000"/>
              </a:lnSpc>
              <a:buClr>
                <a:srgbClr val="FFFF00"/>
              </a:buClr>
              <a:buSzPct val="130000"/>
              <a:buFontTx/>
              <a:buChar char="•"/>
            </a:pPr>
            <a:r>
              <a:rPr lang="en-US" sz="2000"/>
              <a:t> </a:t>
            </a:r>
            <a:r>
              <a:rPr lang="sr-Cyrl-CS" sz="2000"/>
              <a:t>Срчана инсуфицијенција,</a:t>
            </a:r>
          </a:p>
          <a:p>
            <a:pPr marL="342900" indent="-342900">
              <a:lnSpc>
                <a:spcPct val="110000"/>
              </a:lnSpc>
              <a:buClr>
                <a:srgbClr val="FFFF00"/>
              </a:buClr>
              <a:buSzPct val="130000"/>
              <a:buFontTx/>
              <a:buChar char="•"/>
            </a:pPr>
            <a:r>
              <a:rPr lang="en-US" sz="2000"/>
              <a:t> </a:t>
            </a:r>
            <a:r>
              <a:rPr lang="sr-Cyrl-CS" sz="2000"/>
              <a:t>Срчане аритмије,</a:t>
            </a:r>
          </a:p>
          <a:p>
            <a:pPr marL="342900" indent="-342900">
              <a:lnSpc>
                <a:spcPct val="110000"/>
              </a:lnSpc>
              <a:buClr>
                <a:srgbClr val="FFFF00"/>
              </a:buClr>
              <a:buSzPct val="130000"/>
              <a:buFontTx/>
              <a:buChar char="•"/>
            </a:pPr>
            <a:r>
              <a:rPr lang="en-US" sz="2000"/>
              <a:t> </a:t>
            </a:r>
            <a:r>
              <a:rPr lang="sr-Cyrl-CS" sz="2000"/>
              <a:t>Перикардитис.</a:t>
            </a:r>
            <a:endParaRPr lang="en-US" sz="2000"/>
          </a:p>
        </p:txBody>
      </p:sp>
      <p:sp>
        <p:nvSpPr>
          <p:cNvPr id="15366" name="Text Box 5"/>
          <p:cNvSpPr txBox="1">
            <a:spLocks noChangeArrowheads="1"/>
          </p:cNvSpPr>
          <p:nvPr/>
        </p:nvSpPr>
        <p:spPr bwMode="auto">
          <a:xfrm>
            <a:off x="1295400" y="4114800"/>
            <a:ext cx="4167188" cy="396875"/>
          </a:xfrm>
          <a:prstGeom prst="rect">
            <a:avLst/>
          </a:prstGeom>
          <a:noFill/>
          <a:ln w="9525">
            <a:noFill/>
            <a:miter lim="800000"/>
            <a:headEnd/>
            <a:tailEnd/>
          </a:ln>
        </p:spPr>
        <p:txBody>
          <a:bodyPr wrap="none">
            <a:spAutoFit/>
          </a:bodyPr>
          <a:lstStyle/>
          <a:p>
            <a:pPr marL="342900" indent="-342900">
              <a:buFontTx/>
              <a:buAutoNum type="alphaLcParenR"/>
            </a:pPr>
            <a:r>
              <a:rPr lang="sr-Cyrl-CS" sz="2000" i="1">
                <a:solidFill>
                  <a:srgbClr val="FFFF00"/>
                </a:solidFill>
              </a:rPr>
              <a:t>Кардиоваскуларни поремећаји</a:t>
            </a:r>
            <a:endParaRPr lang="en-US" sz="2000" i="1">
              <a:solidFill>
                <a:srgbClr val="FFFF00"/>
              </a:solidFill>
            </a:endParaRPr>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7239000" y="6400800"/>
            <a:ext cx="1905000" cy="457200"/>
          </a:xfrm>
        </p:spPr>
        <p:txBody>
          <a:bodyPr/>
          <a:lstStyle/>
          <a:p>
            <a:pPr>
              <a:defRPr/>
            </a:pPr>
            <a:fld id="{F2BA9C12-8BE1-4326-ADDD-A8CAFC93FA03}" type="slidenum">
              <a:rPr lang="en-US"/>
              <a:pPr>
                <a:defRPr/>
              </a:pPr>
              <a:t>13</a:t>
            </a:fld>
            <a:endParaRPr lang="en-US"/>
          </a:p>
        </p:txBody>
      </p:sp>
      <p:sp>
        <p:nvSpPr>
          <p:cNvPr id="16387" name="Text Box 2"/>
          <p:cNvSpPr txBox="1">
            <a:spLocks noChangeArrowheads="1"/>
          </p:cNvSpPr>
          <p:nvPr/>
        </p:nvSpPr>
        <p:spPr bwMode="auto">
          <a:xfrm>
            <a:off x="1371600" y="1371600"/>
            <a:ext cx="3449638" cy="396875"/>
          </a:xfrm>
          <a:prstGeom prst="rect">
            <a:avLst/>
          </a:prstGeom>
          <a:noFill/>
          <a:ln w="9525">
            <a:noFill/>
            <a:miter lim="800000"/>
            <a:headEnd/>
            <a:tailEnd/>
          </a:ln>
        </p:spPr>
        <p:txBody>
          <a:bodyPr wrap="none">
            <a:spAutoFit/>
          </a:bodyPr>
          <a:lstStyle/>
          <a:p>
            <a:pPr marL="342900" indent="-342900">
              <a:buFontTx/>
              <a:buAutoNum type="alphaLcParenR" startAt="2"/>
            </a:pPr>
            <a:r>
              <a:rPr lang="sr-Cyrl-CS" sz="2000" i="1">
                <a:solidFill>
                  <a:srgbClr val="FFFF00"/>
                </a:solidFill>
              </a:rPr>
              <a:t>Неуролошки поремећаји</a:t>
            </a:r>
            <a:endParaRPr lang="en-US" sz="2000" i="1">
              <a:solidFill>
                <a:srgbClr val="FFFF00"/>
              </a:solidFill>
            </a:endParaRPr>
          </a:p>
        </p:txBody>
      </p:sp>
      <p:sp>
        <p:nvSpPr>
          <p:cNvPr id="16388" name="Text Box 3"/>
          <p:cNvSpPr txBox="1">
            <a:spLocks noChangeArrowheads="1"/>
          </p:cNvSpPr>
          <p:nvPr/>
        </p:nvSpPr>
        <p:spPr bwMode="auto">
          <a:xfrm>
            <a:off x="1371600" y="2971800"/>
            <a:ext cx="4675188" cy="396875"/>
          </a:xfrm>
          <a:prstGeom prst="rect">
            <a:avLst/>
          </a:prstGeom>
          <a:noFill/>
          <a:ln w="9525" algn="ctr">
            <a:noFill/>
            <a:miter lim="800000"/>
            <a:headEnd/>
            <a:tailEnd/>
          </a:ln>
        </p:spPr>
        <p:txBody>
          <a:bodyPr wrap="none">
            <a:spAutoFit/>
          </a:bodyPr>
          <a:lstStyle/>
          <a:p>
            <a:pPr marL="342900" indent="-342900">
              <a:buFontTx/>
              <a:buAutoNum type="alphaLcParenR" startAt="3"/>
            </a:pPr>
            <a:r>
              <a:rPr lang="sr-Cyrl-CS" sz="2000" i="1">
                <a:solidFill>
                  <a:srgbClr val="FFFF00"/>
                </a:solidFill>
              </a:rPr>
              <a:t>Гастроинтестинални поремећаји</a:t>
            </a:r>
            <a:endParaRPr lang="en-US" sz="2000" i="1">
              <a:solidFill>
                <a:srgbClr val="FFFF00"/>
              </a:solidFill>
            </a:endParaRPr>
          </a:p>
        </p:txBody>
      </p:sp>
      <p:sp>
        <p:nvSpPr>
          <p:cNvPr id="16389" name="Text Box 4"/>
          <p:cNvSpPr txBox="1">
            <a:spLocks noChangeArrowheads="1"/>
          </p:cNvSpPr>
          <p:nvPr/>
        </p:nvSpPr>
        <p:spPr bwMode="auto">
          <a:xfrm>
            <a:off x="1676400" y="1981200"/>
            <a:ext cx="2559050" cy="822325"/>
          </a:xfrm>
          <a:prstGeom prst="rect">
            <a:avLst/>
          </a:prstGeom>
          <a:noFill/>
          <a:ln w="9525">
            <a:noFill/>
            <a:miter lim="800000"/>
            <a:headEnd/>
            <a:tailEnd/>
          </a:ln>
        </p:spPr>
        <p:txBody>
          <a:bodyPr wrap="none">
            <a:spAutoFit/>
          </a:bodyPr>
          <a:lstStyle/>
          <a:p>
            <a:pPr>
              <a:lnSpc>
                <a:spcPct val="120000"/>
              </a:lnSpc>
              <a:buClr>
                <a:srgbClr val="FFFF00"/>
              </a:buClr>
              <a:buSzPct val="130000"/>
              <a:buFontTx/>
              <a:buChar char="•"/>
            </a:pPr>
            <a:r>
              <a:rPr lang="en-US" sz="2000"/>
              <a:t> </a:t>
            </a:r>
            <a:r>
              <a:rPr lang="sr-Cyrl-CS" sz="2000"/>
              <a:t>Поремећај свести,</a:t>
            </a:r>
          </a:p>
          <a:p>
            <a:pPr>
              <a:lnSpc>
                <a:spcPct val="120000"/>
              </a:lnSpc>
              <a:buClr>
                <a:srgbClr val="FFFF00"/>
              </a:buClr>
              <a:buSzPct val="130000"/>
              <a:buFontTx/>
              <a:buChar char="•"/>
            </a:pPr>
            <a:r>
              <a:rPr lang="en-US" sz="2000"/>
              <a:t> </a:t>
            </a:r>
            <a:r>
              <a:rPr lang="sr-Cyrl-CS" sz="2000"/>
              <a:t>Конвулзије.</a:t>
            </a:r>
            <a:endParaRPr lang="en-US" sz="2000"/>
          </a:p>
        </p:txBody>
      </p:sp>
      <p:sp>
        <p:nvSpPr>
          <p:cNvPr id="16390" name="Text Box 5"/>
          <p:cNvSpPr txBox="1">
            <a:spLocks noChangeArrowheads="1"/>
          </p:cNvSpPr>
          <p:nvPr/>
        </p:nvSpPr>
        <p:spPr bwMode="auto">
          <a:xfrm>
            <a:off x="1676400" y="3505200"/>
            <a:ext cx="3014663" cy="1552575"/>
          </a:xfrm>
          <a:prstGeom prst="rect">
            <a:avLst/>
          </a:prstGeom>
          <a:noFill/>
          <a:ln w="9525" algn="ctr">
            <a:noFill/>
            <a:miter lim="800000"/>
            <a:headEnd/>
            <a:tailEnd/>
          </a:ln>
        </p:spPr>
        <p:txBody>
          <a:bodyPr wrap="none">
            <a:spAutoFit/>
          </a:bodyPr>
          <a:lstStyle/>
          <a:p>
            <a:pPr>
              <a:lnSpc>
                <a:spcPct val="120000"/>
              </a:lnSpc>
              <a:buClr>
                <a:srgbClr val="FFFF00"/>
              </a:buClr>
              <a:buSzPct val="130000"/>
              <a:buFontTx/>
              <a:buChar char="•"/>
            </a:pPr>
            <a:r>
              <a:rPr lang="en-US" sz="2000"/>
              <a:t> </a:t>
            </a:r>
            <a:r>
              <a:rPr lang="sr-Cyrl-CS" sz="2000"/>
              <a:t>Мучнина,</a:t>
            </a:r>
          </a:p>
          <a:p>
            <a:pPr>
              <a:lnSpc>
                <a:spcPct val="120000"/>
              </a:lnSpc>
              <a:buClr>
                <a:srgbClr val="FFFF00"/>
              </a:buClr>
              <a:buSzPct val="130000"/>
              <a:buFontTx/>
              <a:buChar char="•"/>
            </a:pPr>
            <a:r>
              <a:rPr lang="en-US" sz="2000"/>
              <a:t> </a:t>
            </a:r>
            <a:r>
              <a:rPr lang="sr-Cyrl-CS" sz="2000"/>
              <a:t>Повраћање,</a:t>
            </a:r>
          </a:p>
          <a:p>
            <a:pPr>
              <a:lnSpc>
                <a:spcPct val="120000"/>
              </a:lnSpc>
              <a:buClr>
                <a:srgbClr val="FFFF00"/>
              </a:buClr>
              <a:buSzPct val="130000"/>
              <a:buFontTx/>
              <a:buChar char="•"/>
            </a:pPr>
            <a:r>
              <a:rPr lang="en-US" sz="2000"/>
              <a:t> </a:t>
            </a:r>
            <a:r>
              <a:rPr lang="sr-Cyrl-CS" sz="2000"/>
              <a:t>Пролив,</a:t>
            </a:r>
          </a:p>
          <a:p>
            <a:pPr>
              <a:lnSpc>
                <a:spcPct val="120000"/>
              </a:lnSpc>
              <a:buClr>
                <a:srgbClr val="FFFF00"/>
              </a:buClr>
              <a:buSzPct val="130000"/>
              <a:buFontTx/>
              <a:buChar char="•"/>
            </a:pPr>
            <a:r>
              <a:rPr lang="en-US" sz="2000"/>
              <a:t> </a:t>
            </a:r>
            <a:r>
              <a:rPr lang="sr-Cyrl-CS" sz="2000"/>
              <a:t>Дигестивна крварења.</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7239000" y="6400800"/>
            <a:ext cx="1905000" cy="457200"/>
          </a:xfrm>
        </p:spPr>
        <p:txBody>
          <a:bodyPr/>
          <a:lstStyle/>
          <a:p>
            <a:pPr>
              <a:defRPr/>
            </a:pPr>
            <a:fld id="{3B389EFA-5B18-4256-B166-7F4EC451FB94}" type="slidenum">
              <a:rPr lang="en-US"/>
              <a:pPr>
                <a:defRPr/>
              </a:pPr>
              <a:t>14</a:t>
            </a:fld>
            <a:endParaRPr lang="en-US"/>
          </a:p>
        </p:txBody>
      </p:sp>
      <p:sp>
        <p:nvSpPr>
          <p:cNvPr id="17411" name="Text Box 2"/>
          <p:cNvSpPr txBox="1">
            <a:spLocks noChangeArrowheads="1"/>
          </p:cNvSpPr>
          <p:nvPr/>
        </p:nvSpPr>
        <p:spPr bwMode="auto">
          <a:xfrm>
            <a:off x="1066800" y="1219200"/>
            <a:ext cx="3714750" cy="396875"/>
          </a:xfrm>
          <a:prstGeom prst="rect">
            <a:avLst/>
          </a:prstGeom>
          <a:noFill/>
          <a:ln w="9525" algn="ctr">
            <a:noFill/>
            <a:miter lim="800000"/>
            <a:headEnd/>
            <a:tailEnd/>
          </a:ln>
        </p:spPr>
        <p:txBody>
          <a:bodyPr wrap="none">
            <a:spAutoFit/>
          </a:bodyPr>
          <a:lstStyle/>
          <a:p>
            <a:pPr marL="342900" indent="-342900"/>
            <a:r>
              <a:rPr lang="sr-Cyrl-CS" sz="2000" i="1">
                <a:solidFill>
                  <a:srgbClr val="FFFF00"/>
                </a:solidFill>
              </a:rPr>
              <a:t>д) Хематолошки поремећаји </a:t>
            </a:r>
            <a:endParaRPr lang="en-US" sz="2000" i="1">
              <a:solidFill>
                <a:srgbClr val="FFFF00"/>
              </a:solidFill>
            </a:endParaRPr>
          </a:p>
        </p:txBody>
      </p:sp>
      <p:sp>
        <p:nvSpPr>
          <p:cNvPr id="17412" name="Text Box 3"/>
          <p:cNvSpPr txBox="1">
            <a:spLocks noChangeArrowheads="1"/>
          </p:cNvSpPr>
          <p:nvPr/>
        </p:nvSpPr>
        <p:spPr bwMode="auto">
          <a:xfrm>
            <a:off x="1066800" y="3276600"/>
            <a:ext cx="1806575" cy="396875"/>
          </a:xfrm>
          <a:prstGeom prst="rect">
            <a:avLst/>
          </a:prstGeom>
          <a:noFill/>
          <a:ln w="9525" algn="ctr">
            <a:noFill/>
            <a:miter lim="800000"/>
            <a:headEnd/>
            <a:tailEnd/>
          </a:ln>
        </p:spPr>
        <p:txBody>
          <a:bodyPr wrap="none">
            <a:spAutoFit/>
          </a:bodyPr>
          <a:lstStyle/>
          <a:p>
            <a:pPr marL="342900" indent="-342900">
              <a:buFontTx/>
              <a:buAutoNum type="alphaLcParenR" startAt="5"/>
            </a:pPr>
            <a:r>
              <a:rPr lang="sr-Cyrl-CS" sz="2000" i="1">
                <a:solidFill>
                  <a:srgbClr val="FFFF00"/>
                </a:solidFill>
              </a:rPr>
              <a:t>Инфекције</a:t>
            </a:r>
            <a:endParaRPr lang="en-US" sz="2000" i="1">
              <a:solidFill>
                <a:srgbClr val="FFFF00"/>
              </a:solidFill>
            </a:endParaRPr>
          </a:p>
        </p:txBody>
      </p:sp>
      <p:sp>
        <p:nvSpPr>
          <p:cNvPr id="17413" name="Text Box 4"/>
          <p:cNvSpPr txBox="1">
            <a:spLocks noChangeArrowheads="1"/>
          </p:cNvSpPr>
          <p:nvPr/>
        </p:nvSpPr>
        <p:spPr bwMode="auto">
          <a:xfrm>
            <a:off x="1279525" y="1763713"/>
            <a:ext cx="5260975" cy="1187450"/>
          </a:xfrm>
          <a:prstGeom prst="rect">
            <a:avLst/>
          </a:prstGeom>
          <a:noFill/>
          <a:ln w="9525" algn="ctr">
            <a:noFill/>
            <a:miter lim="800000"/>
            <a:headEnd/>
            <a:tailEnd/>
          </a:ln>
        </p:spPr>
        <p:txBody>
          <a:bodyPr wrap="none">
            <a:spAutoFit/>
          </a:bodyPr>
          <a:lstStyle/>
          <a:p>
            <a:pPr>
              <a:lnSpc>
                <a:spcPct val="120000"/>
              </a:lnSpc>
              <a:buClr>
                <a:srgbClr val="FFFF00"/>
              </a:buClr>
              <a:buSzPct val="130000"/>
              <a:buFontTx/>
              <a:buChar char="•"/>
            </a:pPr>
            <a:r>
              <a:rPr lang="en-US" sz="2000"/>
              <a:t> </a:t>
            </a:r>
            <a:r>
              <a:rPr lang="sr-Cyrl-CS" sz="2000"/>
              <a:t>Анемија,</a:t>
            </a:r>
          </a:p>
          <a:p>
            <a:pPr>
              <a:lnSpc>
                <a:spcPct val="120000"/>
              </a:lnSpc>
              <a:buClr>
                <a:srgbClr val="FFFF00"/>
              </a:buClr>
              <a:buSzPct val="130000"/>
              <a:buFontTx/>
              <a:buChar char="•"/>
            </a:pPr>
            <a:r>
              <a:rPr lang="en-US" sz="2000"/>
              <a:t> </a:t>
            </a:r>
            <a:r>
              <a:rPr lang="sr-Cyrl-CS" sz="2000"/>
              <a:t>Умерена тромбоцитопенија,</a:t>
            </a:r>
          </a:p>
          <a:p>
            <a:pPr>
              <a:lnSpc>
                <a:spcPct val="120000"/>
              </a:lnSpc>
              <a:buClr>
                <a:srgbClr val="FFFF00"/>
              </a:buClr>
              <a:buSzPct val="130000"/>
              <a:buFontTx/>
              <a:buChar char="•"/>
            </a:pPr>
            <a:r>
              <a:rPr lang="en-US" sz="2000"/>
              <a:t> </a:t>
            </a:r>
            <a:r>
              <a:rPr lang="sr-Cyrl-CS" sz="2000"/>
              <a:t>Дефицит појединих чиниоца коагулације.</a:t>
            </a:r>
            <a:endParaRPr lang="en-US" sz="2000"/>
          </a:p>
        </p:txBody>
      </p:sp>
      <p:sp>
        <p:nvSpPr>
          <p:cNvPr id="17414" name="Text Box 5"/>
          <p:cNvSpPr txBox="1">
            <a:spLocks noChangeArrowheads="1"/>
          </p:cNvSpPr>
          <p:nvPr/>
        </p:nvSpPr>
        <p:spPr bwMode="auto">
          <a:xfrm>
            <a:off x="1295400" y="3962400"/>
            <a:ext cx="2814638" cy="1552575"/>
          </a:xfrm>
          <a:prstGeom prst="rect">
            <a:avLst/>
          </a:prstGeom>
          <a:noFill/>
          <a:ln w="9525" algn="ctr">
            <a:noFill/>
            <a:miter lim="800000"/>
            <a:headEnd/>
            <a:tailEnd/>
          </a:ln>
        </p:spPr>
        <p:txBody>
          <a:bodyPr wrap="none">
            <a:spAutoFit/>
          </a:bodyPr>
          <a:lstStyle/>
          <a:p>
            <a:pPr>
              <a:lnSpc>
                <a:spcPct val="120000"/>
              </a:lnSpc>
              <a:buClr>
                <a:srgbClr val="FFFF00"/>
              </a:buClr>
              <a:buSzPct val="130000"/>
              <a:buFontTx/>
              <a:buChar char="•"/>
            </a:pPr>
            <a:r>
              <a:rPr lang="en-US" sz="2000" dirty="0"/>
              <a:t> </a:t>
            </a:r>
            <a:r>
              <a:rPr lang="sr-Cyrl-CS" sz="2000" dirty="0"/>
              <a:t>Оперативна места,</a:t>
            </a:r>
          </a:p>
          <a:p>
            <a:pPr>
              <a:lnSpc>
                <a:spcPct val="120000"/>
              </a:lnSpc>
              <a:buClr>
                <a:srgbClr val="FFFF00"/>
              </a:buClr>
              <a:buSzPct val="130000"/>
              <a:buFontTx/>
              <a:buChar char="•"/>
            </a:pPr>
            <a:r>
              <a:rPr lang="en-US" sz="2000" dirty="0"/>
              <a:t> </a:t>
            </a:r>
            <a:r>
              <a:rPr lang="sr-Cyrl-CS" sz="2000" dirty="0"/>
              <a:t>Респираторни тракт,</a:t>
            </a:r>
          </a:p>
          <a:p>
            <a:pPr>
              <a:lnSpc>
                <a:spcPct val="120000"/>
              </a:lnSpc>
              <a:buClr>
                <a:srgbClr val="FFFF00"/>
              </a:buClr>
              <a:buSzPct val="130000"/>
              <a:buFontTx/>
              <a:buChar char="•"/>
            </a:pPr>
            <a:r>
              <a:rPr lang="en-US" sz="2000" dirty="0"/>
              <a:t> </a:t>
            </a:r>
            <a:r>
              <a:rPr lang="sr-Cyrl-CS" sz="2000" dirty="0"/>
              <a:t>Дигестивни тракт,</a:t>
            </a:r>
          </a:p>
          <a:p>
            <a:pPr>
              <a:lnSpc>
                <a:spcPct val="120000"/>
              </a:lnSpc>
              <a:buClr>
                <a:srgbClr val="FFFF00"/>
              </a:buClr>
              <a:buSzPct val="130000"/>
              <a:buFontTx/>
              <a:buChar char="•"/>
            </a:pPr>
            <a:r>
              <a:rPr lang="en-US" sz="2000" dirty="0"/>
              <a:t> </a:t>
            </a:r>
            <a:r>
              <a:rPr lang="sr-Cyrl-CS" sz="2000" dirty="0"/>
              <a:t>Уринарни тракт.</a:t>
            </a:r>
            <a:endParaRPr lang="en-US" sz="2000" dirty="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7239000" y="6400800"/>
            <a:ext cx="1905000" cy="457200"/>
          </a:xfrm>
        </p:spPr>
        <p:txBody>
          <a:bodyPr/>
          <a:lstStyle/>
          <a:p>
            <a:pPr>
              <a:defRPr/>
            </a:pPr>
            <a:fld id="{B13C446B-AA5C-42DD-9E29-C6763B23D4AA}" type="slidenum">
              <a:rPr lang="en-US"/>
              <a:pPr>
                <a:defRPr/>
              </a:pPr>
              <a:t>15</a:t>
            </a:fld>
            <a:endParaRPr lang="en-US"/>
          </a:p>
        </p:txBody>
      </p:sp>
      <p:sp>
        <p:nvSpPr>
          <p:cNvPr id="18435" name="Text Box 2"/>
          <p:cNvSpPr txBox="1">
            <a:spLocks noChangeArrowheads="1"/>
          </p:cNvSpPr>
          <p:nvPr/>
        </p:nvSpPr>
        <p:spPr bwMode="auto">
          <a:xfrm>
            <a:off x="1071563" y="1214438"/>
            <a:ext cx="3054350" cy="396875"/>
          </a:xfrm>
          <a:prstGeom prst="rect">
            <a:avLst/>
          </a:prstGeom>
          <a:noFill/>
          <a:ln w="9525">
            <a:noFill/>
            <a:miter lim="800000"/>
            <a:headEnd/>
            <a:tailEnd/>
          </a:ln>
        </p:spPr>
        <p:txBody>
          <a:bodyPr wrap="none">
            <a:spAutoFit/>
          </a:bodyPr>
          <a:lstStyle/>
          <a:p>
            <a:r>
              <a:rPr lang="sr-Cyrl-CS" sz="2000" b="1" i="1">
                <a:solidFill>
                  <a:srgbClr val="FFFF00"/>
                </a:solidFill>
              </a:rPr>
              <a:t>3.</a:t>
            </a:r>
            <a:r>
              <a:rPr lang="en-US" sz="2000" b="1" i="1">
                <a:solidFill>
                  <a:srgbClr val="FFFF00"/>
                </a:solidFill>
              </a:rPr>
              <a:t> </a:t>
            </a:r>
            <a:r>
              <a:rPr lang="sr-Cyrl-CS" sz="2000" b="1" i="1">
                <a:solidFill>
                  <a:srgbClr val="FFFF00"/>
                </a:solidFill>
              </a:rPr>
              <a:t>Стадијум опоравка</a:t>
            </a:r>
            <a:r>
              <a:rPr lang="sr-Cyrl-CS" sz="2000">
                <a:solidFill>
                  <a:srgbClr val="FFFF00"/>
                </a:solidFill>
              </a:rPr>
              <a:t> </a:t>
            </a:r>
            <a:endParaRPr lang="en-US" sz="2000">
              <a:solidFill>
                <a:srgbClr val="FFFF00"/>
              </a:solidFill>
            </a:endParaRPr>
          </a:p>
        </p:txBody>
      </p:sp>
      <p:sp>
        <p:nvSpPr>
          <p:cNvPr id="18436" name="Text Box 3"/>
          <p:cNvSpPr txBox="1">
            <a:spLocks noChangeArrowheads="1"/>
          </p:cNvSpPr>
          <p:nvPr/>
        </p:nvSpPr>
        <p:spPr bwMode="auto">
          <a:xfrm>
            <a:off x="928688" y="1785938"/>
            <a:ext cx="6477000" cy="822325"/>
          </a:xfrm>
          <a:prstGeom prst="rect">
            <a:avLst/>
          </a:prstGeom>
          <a:noFill/>
          <a:ln w="9525" algn="ctr">
            <a:noFill/>
            <a:miter lim="800000"/>
            <a:headEnd/>
            <a:tailEnd/>
          </a:ln>
        </p:spPr>
        <p:txBody>
          <a:bodyPr>
            <a:spAutoFit/>
          </a:bodyPr>
          <a:lstStyle/>
          <a:p>
            <a:pPr>
              <a:lnSpc>
                <a:spcPct val="120000"/>
              </a:lnSpc>
              <a:buClr>
                <a:srgbClr val="FFFF00"/>
              </a:buClr>
              <a:buFont typeface="Wingdings" pitchFamily="2" charset="2"/>
              <a:buChar char="Ø"/>
            </a:pPr>
            <a:r>
              <a:rPr lang="en-US" sz="2000"/>
              <a:t>  Овај стадијум у просеку траје 10</a:t>
            </a:r>
            <a:r>
              <a:rPr lang="sr-Cyrl-CS" sz="2000"/>
              <a:t> -</a:t>
            </a:r>
            <a:r>
              <a:rPr lang="en-US" sz="2000"/>
              <a:t>12 дана,</a:t>
            </a:r>
          </a:p>
          <a:p>
            <a:pPr>
              <a:lnSpc>
                <a:spcPct val="120000"/>
              </a:lnSpc>
              <a:buClr>
                <a:srgbClr val="FFFF00"/>
              </a:buClr>
              <a:buFont typeface="Wingdings" pitchFamily="2" charset="2"/>
              <a:buChar char="Ø"/>
            </a:pPr>
            <a:r>
              <a:rPr lang="en-US" sz="2000"/>
              <a:t>  Протиче кроз две фазе: рана и касна диуреза</a:t>
            </a:r>
            <a:r>
              <a:rPr lang="sr-Cyrl-CS" sz="2000"/>
              <a:t>.</a:t>
            </a:r>
            <a:endParaRPr lang="en-US" sz="2000"/>
          </a:p>
        </p:txBody>
      </p:sp>
      <p:sp>
        <p:nvSpPr>
          <p:cNvPr id="18437" name="Text Box 4"/>
          <p:cNvSpPr txBox="1">
            <a:spLocks noChangeArrowheads="1"/>
          </p:cNvSpPr>
          <p:nvPr/>
        </p:nvSpPr>
        <p:spPr bwMode="auto">
          <a:xfrm>
            <a:off x="1000125" y="3000375"/>
            <a:ext cx="7391400" cy="2455863"/>
          </a:xfrm>
          <a:prstGeom prst="rect">
            <a:avLst/>
          </a:prstGeom>
          <a:noFill/>
          <a:ln w="9525">
            <a:noFill/>
            <a:miter lim="800000"/>
            <a:headEnd/>
            <a:tailEnd/>
          </a:ln>
        </p:spPr>
        <p:txBody>
          <a:bodyPr>
            <a:spAutoFit/>
          </a:bodyPr>
          <a:lstStyle/>
          <a:p>
            <a:pPr>
              <a:lnSpc>
                <a:spcPct val="140000"/>
              </a:lnSpc>
              <a:buClr>
                <a:srgbClr val="FFFF00"/>
              </a:buClr>
              <a:buSzPct val="130000"/>
              <a:buFontTx/>
              <a:buChar char="•"/>
            </a:pPr>
            <a:r>
              <a:rPr lang="en-US" sz="2000"/>
              <a:t> </a:t>
            </a:r>
            <a:r>
              <a:rPr lang="sr-Cyrl-CS"/>
              <a:t>У фази </a:t>
            </a:r>
            <a:r>
              <a:rPr lang="sr-Cyrl-CS" i="1"/>
              <a:t>ране диурезе</a:t>
            </a:r>
            <a:r>
              <a:rPr lang="sr-Cyrl-CS"/>
              <a:t> долази до постепеног повећања</a:t>
            </a:r>
            <a:r>
              <a:rPr lang="en-US"/>
              <a:t/>
            </a:r>
            <a:br>
              <a:rPr lang="en-US"/>
            </a:br>
            <a:r>
              <a:rPr lang="en-US"/>
              <a:t>  </a:t>
            </a:r>
            <a:r>
              <a:rPr lang="sr-Cyrl-CS"/>
              <a:t> диурезе,</a:t>
            </a:r>
            <a:r>
              <a:rPr lang="en-US"/>
              <a:t> </a:t>
            </a:r>
            <a:r>
              <a:rPr lang="sr-Cyrl-CS"/>
              <a:t>отоци ишчезавају, смањује се телесна тежина,</a:t>
            </a:r>
            <a:r>
              <a:rPr lang="en-US"/>
              <a:t/>
            </a:r>
            <a:br>
              <a:rPr lang="en-US"/>
            </a:br>
            <a:r>
              <a:rPr lang="en-US"/>
              <a:t>  </a:t>
            </a:r>
            <a:r>
              <a:rPr lang="sr-Cyrl-CS"/>
              <a:t> крвни притисак</a:t>
            </a:r>
            <a:r>
              <a:rPr lang="en-US"/>
              <a:t> </a:t>
            </a:r>
            <a:r>
              <a:rPr lang="sr-Cyrl-CS"/>
              <a:t>нормализује, опште стање поправља,</a:t>
            </a:r>
          </a:p>
          <a:p>
            <a:pPr>
              <a:lnSpc>
                <a:spcPct val="140000"/>
              </a:lnSpc>
              <a:buClr>
                <a:srgbClr val="FFFF00"/>
              </a:buClr>
              <a:buSzPct val="130000"/>
              <a:buFontTx/>
              <a:buChar char="•"/>
            </a:pPr>
            <a:r>
              <a:rPr lang="en-US"/>
              <a:t> </a:t>
            </a:r>
            <a:r>
              <a:rPr lang="sr-Cyrl-CS"/>
              <a:t>У фази </a:t>
            </a:r>
            <a:r>
              <a:rPr lang="sr-Cyrl-CS" i="1"/>
              <a:t>касне диурезе</a:t>
            </a:r>
            <a:r>
              <a:rPr lang="sr-Cyrl-CS"/>
              <a:t> пацијент дневно измокри и до 15 </a:t>
            </a:r>
            <a:r>
              <a:rPr lang="sr-Latn-CS" i="1"/>
              <a:t>l</a:t>
            </a:r>
            <a:r>
              <a:rPr lang="sr-Cyrl-CS"/>
              <a:t>, </a:t>
            </a:r>
            <a:r>
              <a:rPr lang="en-US"/>
              <a:t/>
            </a:r>
            <a:br>
              <a:rPr lang="en-US"/>
            </a:br>
            <a:r>
              <a:rPr lang="en-US"/>
              <a:t>   </a:t>
            </a:r>
            <a:r>
              <a:rPr lang="sr-Cyrl-CS"/>
              <a:t>у том</a:t>
            </a:r>
            <a:r>
              <a:rPr lang="en-US"/>
              <a:t> </a:t>
            </a:r>
            <a:r>
              <a:rPr lang="sr-Cyrl-CS"/>
              <a:t>стадијуму нестају симптоми и знаци уремијског</a:t>
            </a:r>
            <a:r>
              <a:rPr lang="en-US"/>
              <a:t/>
            </a:r>
            <a:br>
              <a:rPr lang="en-US"/>
            </a:br>
            <a:r>
              <a:rPr lang="en-US"/>
              <a:t>  </a:t>
            </a:r>
            <a:r>
              <a:rPr lang="sr-Cyrl-CS"/>
              <a:t> синдрома,</a:t>
            </a:r>
            <a:r>
              <a:rPr lang="en-US"/>
              <a:t> </a:t>
            </a:r>
            <a:r>
              <a:rPr lang="sr-Cyrl-CS"/>
              <a:t>бубрежна функција се потпуно нормализује.</a:t>
            </a:r>
            <a:endParaRPr lang="en-US"/>
          </a:p>
        </p:txBody>
      </p:sp>
      <p:sp>
        <p:nvSpPr>
          <p:cNvPr id="18438" name="Text Box 5"/>
          <p:cNvSpPr txBox="1">
            <a:spLocks noChangeArrowheads="1"/>
          </p:cNvSpPr>
          <p:nvPr/>
        </p:nvSpPr>
        <p:spPr bwMode="auto">
          <a:xfrm>
            <a:off x="1000125" y="5715000"/>
            <a:ext cx="5959475" cy="457200"/>
          </a:xfrm>
          <a:prstGeom prst="rect">
            <a:avLst/>
          </a:prstGeom>
          <a:noFill/>
          <a:ln w="9525" algn="ctr">
            <a:noFill/>
            <a:miter lim="800000"/>
            <a:headEnd/>
            <a:tailEnd/>
          </a:ln>
        </p:spPr>
        <p:txBody>
          <a:bodyPr>
            <a:spAutoFit/>
          </a:bodyPr>
          <a:lstStyle/>
          <a:p>
            <a:pPr>
              <a:lnSpc>
                <a:spcPct val="120000"/>
              </a:lnSpc>
              <a:buClr>
                <a:srgbClr val="FFFF00"/>
              </a:buClr>
              <a:buFont typeface="Wingdings" pitchFamily="2" charset="2"/>
              <a:buChar char="Ø"/>
            </a:pPr>
            <a:r>
              <a:rPr lang="en-US" sz="2000"/>
              <a:t>  </a:t>
            </a:r>
            <a:r>
              <a:rPr lang="sr-Cyrl-CS" sz="2000"/>
              <a:t>Овај стадијум траје 10 - 25 дана.</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7239000" y="6400800"/>
            <a:ext cx="1905000" cy="457200"/>
          </a:xfrm>
        </p:spPr>
        <p:txBody>
          <a:bodyPr/>
          <a:lstStyle/>
          <a:p>
            <a:pPr>
              <a:defRPr/>
            </a:pPr>
            <a:fld id="{0D4D5AB1-AF53-4827-B365-1F6FF845EB01}" type="slidenum">
              <a:rPr lang="en-US"/>
              <a:pPr>
                <a:defRPr/>
              </a:pPr>
              <a:t>16</a:t>
            </a:fld>
            <a:endParaRPr lang="en-US"/>
          </a:p>
        </p:txBody>
      </p:sp>
      <p:sp>
        <p:nvSpPr>
          <p:cNvPr id="19459" name="Text Box 2"/>
          <p:cNvSpPr txBox="1">
            <a:spLocks noChangeArrowheads="1"/>
          </p:cNvSpPr>
          <p:nvPr/>
        </p:nvSpPr>
        <p:spPr bwMode="auto">
          <a:xfrm>
            <a:off x="1219200" y="1219200"/>
            <a:ext cx="3217863" cy="396875"/>
          </a:xfrm>
          <a:prstGeom prst="rect">
            <a:avLst/>
          </a:prstGeom>
          <a:noFill/>
          <a:ln w="9525">
            <a:noFill/>
            <a:miter lim="800000"/>
            <a:headEnd/>
            <a:tailEnd/>
          </a:ln>
        </p:spPr>
        <p:txBody>
          <a:bodyPr wrap="none">
            <a:spAutoFit/>
          </a:bodyPr>
          <a:lstStyle/>
          <a:p>
            <a:r>
              <a:rPr lang="sr-Cyrl-CS" sz="2000" b="1">
                <a:solidFill>
                  <a:srgbClr val="FFFF00"/>
                </a:solidFill>
              </a:rPr>
              <a:t>Лабораторијски налази</a:t>
            </a:r>
            <a:r>
              <a:rPr lang="sr-Cyrl-CS" sz="2000">
                <a:solidFill>
                  <a:srgbClr val="FFFF00"/>
                </a:solidFill>
              </a:rPr>
              <a:t> </a:t>
            </a:r>
            <a:endParaRPr lang="en-US" sz="2000">
              <a:solidFill>
                <a:srgbClr val="FFFF00"/>
              </a:solidFill>
            </a:endParaRPr>
          </a:p>
        </p:txBody>
      </p:sp>
      <p:sp>
        <p:nvSpPr>
          <p:cNvPr id="19460" name="Text Box 3"/>
          <p:cNvSpPr txBox="1">
            <a:spLocks noChangeArrowheads="1"/>
          </p:cNvSpPr>
          <p:nvPr/>
        </p:nvSpPr>
        <p:spPr bwMode="auto">
          <a:xfrm>
            <a:off x="1295400" y="1905000"/>
            <a:ext cx="7620000" cy="1552575"/>
          </a:xfrm>
          <a:prstGeom prst="rect">
            <a:avLst/>
          </a:prstGeom>
          <a:noFill/>
          <a:ln w="9525" algn="ctr">
            <a:noFill/>
            <a:miter lim="800000"/>
            <a:headEnd/>
            <a:tailEnd/>
          </a:ln>
        </p:spPr>
        <p:txBody>
          <a:bodyPr>
            <a:spAutoFit/>
          </a:bodyPr>
          <a:lstStyle/>
          <a:p>
            <a:pPr>
              <a:lnSpc>
                <a:spcPct val="120000"/>
              </a:lnSpc>
              <a:buClr>
                <a:srgbClr val="FFFF00"/>
              </a:buClr>
              <a:buFont typeface="Wingdings" pitchFamily="2" charset="2"/>
              <a:buChar char="Ø"/>
            </a:pPr>
            <a:r>
              <a:rPr lang="en-US" sz="2000"/>
              <a:t> </a:t>
            </a:r>
            <a:r>
              <a:rPr lang="sr-Cyrl-CS" sz="2000"/>
              <a:t>У олигуричном стадијуму: уреја ↑, креатинин ↑, </a:t>
            </a:r>
            <a:r>
              <a:rPr lang="en-US" sz="2000"/>
              <a:t>K</a:t>
            </a:r>
            <a:r>
              <a:rPr lang="en-US" sz="2000" baseline="30000"/>
              <a:t>+</a:t>
            </a:r>
            <a:r>
              <a:rPr lang="sr-Cyrl-CS" sz="2000"/>
              <a:t>↑, </a:t>
            </a:r>
            <a:r>
              <a:rPr lang="en-US" sz="2000"/>
              <a:t>Na</a:t>
            </a:r>
            <a:r>
              <a:rPr lang="en-US" sz="2000" baseline="30000"/>
              <a:t>+</a:t>
            </a:r>
            <a:r>
              <a:rPr lang="sr-Cyrl-CS" sz="2000"/>
              <a:t>↓,</a:t>
            </a:r>
            <a:r>
              <a:rPr lang="en-US" sz="2000"/>
              <a:t/>
            </a:r>
            <a:br>
              <a:rPr lang="en-US" sz="2000"/>
            </a:br>
            <a:r>
              <a:rPr lang="en-US" sz="2000"/>
              <a:t>    </a:t>
            </a:r>
            <a:r>
              <a:rPr lang="sr-Cyrl-CS" sz="2000"/>
              <a:t> </a:t>
            </a:r>
            <a:r>
              <a:rPr lang="en-US" sz="2000"/>
              <a:t>Cl</a:t>
            </a:r>
            <a:r>
              <a:rPr lang="en-US" sz="2000" baseline="30000"/>
              <a:t>-</a:t>
            </a:r>
            <a:r>
              <a:rPr lang="sr-Cyrl-CS" sz="2000"/>
              <a:t>↓, </a:t>
            </a:r>
            <a:r>
              <a:rPr lang="en-US" sz="2000"/>
              <a:t>Ca</a:t>
            </a:r>
            <a:r>
              <a:rPr lang="en-US" sz="2000" baseline="30000"/>
              <a:t>++</a:t>
            </a:r>
            <a:r>
              <a:rPr lang="sr-Cyrl-CS" sz="2000"/>
              <a:t>↓, </a:t>
            </a:r>
            <a:r>
              <a:rPr lang="sr-Latn-CS" sz="2000"/>
              <a:t>pH</a:t>
            </a:r>
            <a:r>
              <a:rPr lang="sr-Cyrl-CS" sz="2000"/>
              <a:t>↓, </a:t>
            </a:r>
            <a:r>
              <a:rPr lang="en-US" sz="2000"/>
              <a:t>HCO</a:t>
            </a:r>
            <a:r>
              <a:rPr lang="en-US" sz="2000" baseline="-25000"/>
              <a:t>3</a:t>
            </a:r>
            <a:r>
              <a:rPr lang="en-US" sz="2000" baseline="30000"/>
              <a:t>-</a:t>
            </a:r>
            <a:r>
              <a:rPr lang="sr-Cyrl-CS" sz="2000"/>
              <a:t>↓,</a:t>
            </a:r>
          </a:p>
          <a:p>
            <a:pPr>
              <a:lnSpc>
                <a:spcPct val="120000"/>
              </a:lnSpc>
              <a:buClr>
                <a:srgbClr val="FFFF00"/>
              </a:buClr>
              <a:buFont typeface="Wingdings" pitchFamily="2" charset="2"/>
              <a:buChar char="Ø"/>
            </a:pPr>
            <a:r>
              <a:rPr lang="en-US" sz="2000"/>
              <a:t> </a:t>
            </a:r>
            <a:r>
              <a:rPr lang="sr-Cyrl-CS" sz="2000"/>
              <a:t>У стадијуму опоравка (фаза касне диурезе): нормализација</a:t>
            </a:r>
            <a:r>
              <a:rPr lang="en-US" sz="2000"/>
              <a:t/>
            </a:r>
            <a:br>
              <a:rPr lang="en-US" sz="2000"/>
            </a:br>
            <a:r>
              <a:rPr lang="en-US" sz="2000"/>
              <a:t>    </a:t>
            </a:r>
            <a:r>
              <a:rPr lang="sr-Cyrl-CS" sz="2000"/>
              <a:t> азотемије, </a:t>
            </a:r>
            <a:r>
              <a:rPr lang="en-US" sz="2000"/>
              <a:t>Na</a:t>
            </a:r>
            <a:r>
              <a:rPr lang="en-US" sz="2000" baseline="30000"/>
              <a:t>+</a:t>
            </a:r>
            <a:r>
              <a:rPr lang="sr-Cyrl-CS" sz="2000"/>
              <a:t>↓, </a:t>
            </a:r>
            <a:r>
              <a:rPr lang="en-US" sz="2000"/>
              <a:t>K</a:t>
            </a:r>
            <a:r>
              <a:rPr lang="en-US" sz="2000" baseline="30000"/>
              <a:t>+</a:t>
            </a:r>
            <a:r>
              <a:rPr lang="sr-Cyrl-CS" sz="2000"/>
              <a:t>↓ .</a:t>
            </a:r>
            <a:endParaRPr lang="en-US" sz="2000"/>
          </a:p>
        </p:txBody>
      </p:sp>
      <p:sp>
        <p:nvSpPr>
          <p:cNvPr id="19461" name="Text Box 4"/>
          <p:cNvSpPr txBox="1">
            <a:spLocks noChangeArrowheads="1"/>
          </p:cNvSpPr>
          <p:nvPr/>
        </p:nvSpPr>
        <p:spPr bwMode="auto">
          <a:xfrm>
            <a:off x="1371600" y="4267200"/>
            <a:ext cx="3073400" cy="396875"/>
          </a:xfrm>
          <a:prstGeom prst="rect">
            <a:avLst/>
          </a:prstGeom>
          <a:noFill/>
          <a:ln w="9525">
            <a:noFill/>
            <a:miter lim="800000"/>
            <a:headEnd/>
            <a:tailEnd/>
          </a:ln>
        </p:spPr>
        <p:txBody>
          <a:bodyPr wrap="none">
            <a:spAutoFit/>
          </a:bodyPr>
          <a:lstStyle/>
          <a:p>
            <a:r>
              <a:rPr lang="sr-Cyrl-CS" sz="2000" b="1">
                <a:solidFill>
                  <a:srgbClr val="FFFF00"/>
                </a:solidFill>
              </a:rPr>
              <a:t>Допунска испитивања</a:t>
            </a:r>
            <a:r>
              <a:rPr lang="en-US" sz="2000">
                <a:solidFill>
                  <a:srgbClr val="FFFF00"/>
                </a:solidFill>
              </a:rPr>
              <a:t> </a:t>
            </a:r>
          </a:p>
        </p:txBody>
      </p:sp>
      <p:sp>
        <p:nvSpPr>
          <p:cNvPr id="19462" name="Text Box 5"/>
          <p:cNvSpPr txBox="1">
            <a:spLocks noChangeArrowheads="1"/>
          </p:cNvSpPr>
          <p:nvPr/>
        </p:nvSpPr>
        <p:spPr bwMode="auto">
          <a:xfrm>
            <a:off x="1676400" y="5029200"/>
            <a:ext cx="3043238" cy="396875"/>
          </a:xfrm>
          <a:prstGeom prst="rect">
            <a:avLst/>
          </a:prstGeom>
          <a:noFill/>
          <a:ln w="9525">
            <a:noFill/>
            <a:miter lim="800000"/>
            <a:headEnd/>
            <a:tailEnd/>
          </a:ln>
        </p:spPr>
        <p:txBody>
          <a:bodyPr wrap="none">
            <a:spAutoFit/>
          </a:bodyPr>
          <a:lstStyle/>
          <a:p>
            <a:r>
              <a:rPr lang="sr-Cyrl-CS" sz="2000"/>
              <a:t>Rtg; EHO; CT; MR; I.V.P;</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CBF15AE6-8DB8-4442-B887-A9EB8CB6A00F}" type="slidenum">
              <a:rPr lang="en-US"/>
              <a:pPr>
                <a:defRPr/>
              </a:pPr>
              <a:t>17</a:t>
            </a:fld>
            <a:endParaRPr lang="en-US"/>
          </a:p>
        </p:txBody>
      </p:sp>
      <p:sp>
        <p:nvSpPr>
          <p:cNvPr id="20483" name="Text Box 2"/>
          <p:cNvSpPr txBox="1">
            <a:spLocks noChangeArrowheads="1"/>
          </p:cNvSpPr>
          <p:nvPr/>
        </p:nvSpPr>
        <p:spPr bwMode="auto">
          <a:xfrm>
            <a:off x="1214438" y="1500188"/>
            <a:ext cx="1298575" cy="396875"/>
          </a:xfrm>
          <a:prstGeom prst="rect">
            <a:avLst/>
          </a:prstGeom>
          <a:noFill/>
          <a:ln w="9525">
            <a:noFill/>
            <a:miter lim="800000"/>
            <a:headEnd/>
            <a:tailEnd/>
          </a:ln>
        </p:spPr>
        <p:txBody>
          <a:bodyPr wrap="none">
            <a:spAutoFit/>
          </a:bodyPr>
          <a:lstStyle/>
          <a:p>
            <a:r>
              <a:rPr lang="en-US" sz="2000" b="1">
                <a:solidFill>
                  <a:srgbClr val="FFFF00"/>
                </a:solidFill>
              </a:rPr>
              <a:t>Терапија</a:t>
            </a:r>
          </a:p>
        </p:txBody>
      </p:sp>
      <p:sp>
        <p:nvSpPr>
          <p:cNvPr id="20484" name="Text Box 3"/>
          <p:cNvSpPr txBox="1">
            <a:spLocks noChangeArrowheads="1"/>
          </p:cNvSpPr>
          <p:nvPr/>
        </p:nvSpPr>
        <p:spPr bwMode="auto">
          <a:xfrm>
            <a:off x="1066800" y="1828800"/>
            <a:ext cx="7772400" cy="3990975"/>
          </a:xfrm>
          <a:prstGeom prst="rect">
            <a:avLst/>
          </a:prstGeom>
          <a:noFill/>
          <a:ln w="9525">
            <a:noFill/>
            <a:miter lim="800000"/>
            <a:headEnd/>
            <a:tailEnd/>
          </a:ln>
        </p:spPr>
        <p:txBody>
          <a:bodyPr>
            <a:spAutoFit/>
          </a:bodyPr>
          <a:lstStyle/>
          <a:p>
            <a:pPr>
              <a:lnSpc>
                <a:spcPct val="160000"/>
              </a:lnSpc>
            </a:pPr>
            <a:r>
              <a:rPr lang="en-US" sz="2000">
                <a:solidFill>
                  <a:srgbClr val="FFFF00"/>
                </a:solidFill>
              </a:rPr>
              <a:t>I</a:t>
            </a:r>
            <a:r>
              <a:rPr lang="sr-Cyrl-CS" sz="2000">
                <a:solidFill>
                  <a:srgbClr val="FFFF00"/>
                </a:solidFill>
              </a:rPr>
              <a:t>. </a:t>
            </a:r>
            <a:r>
              <a:rPr lang="en-US" sz="2000">
                <a:solidFill>
                  <a:srgbClr val="FFFF00"/>
                </a:solidFill>
              </a:rPr>
              <a:t>Лечење узрока АБИ</a:t>
            </a:r>
            <a:br>
              <a:rPr lang="en-US" sz="2000">
                <a:solidFill>
                  <a:srgbClr val="FFFF00"/>
                </a:solidFill>
              </a:rPr>
            </a:br>
            <a:endParaRPr lang="en-US" sz="2000">
              <a:solidFill>
                <a:srgbClr val="FFFF00"/>
              </a:solidFill>
            </a:endParaRPr>
          </a:p>
          <a:p>
            <a:pPr>
              <a:lnSpc>
                <a:spcPct val="160000"/>
              </a:lnSpc>
            </a:pPr>
            <a:r>
              <a:rPr lang="en-US" sz="2000">
                <a:solidFill>
                  <a:srgbClr val="FFFF00"/>
                </a:solidFill>
              </a:rPr>
              <a:t>II</a:t>
            </a:r>
            <a:r>
              <a:rPr lang="sr-Cyrl-CS" sz="2000">
                <a:solidFill>
                  <a:srgbClr val="FFFF00"/>
                </a:solidFill>
              </a:rPr>
              <a:t>. </a:t>
            </a:r>
            <a:r>
              <a:rPr lang="en-US" sz="2000">
                <a:solidFill>
                  <a:srgbClr val="FFFF00"/>
                </a:solidFill>
              </a:rPr>
              <a:t>Равнотежа воде</a:t>
            </a:r>
          </a:p>
          <a:p>
            <a:pPr lvl="1">
              <a:lnSpc>
                <a:spcPct val="160000"/>
              </a:lnSpc>
              <a:buClr>
                <a:srgbClr val="FFFF00"/>
              </a:buClr>
              <a:buFont typeface="Wingdings" pitchFamily="2" charset="2"/>
              <a:buChar char="Ø"/>
            </a:pPr>
            <a:r>
              <a:rPr lang="en-US" sz="2000"/>
              <a:t>  </a:t>
            </a:r>
            <a:r>
              <a:rPr lang="sr-Cyrl-CS" sz="2000"/>
              <a:t>Н</a:t>
            </a:r>
            <a:r>
              <a:rPr lang="en-US" sz="2000"/>
              <a:t>адоканада волумена (0.9% NaCl; 5% Dextrosа)</a:t>
            </a:r>
            <a:r>
              <a:rPr lang="sr-Cyrl-CS" sz="2000"/>
              <a:t>,</a:t>
            </a:r>
            <a:endParaRPr lang="en-US" sz="2000"/>
          </a:p>
          <a:p>
            <a:pPr lvl="1">
              <a:lnSpc>
                <a:spcPct val="160000"/>
              </a:lnSpc>
              <a:buClr>
                <a:srgbClr val="FFFF00"/>
              </a:buClr>
              <a:buFont typeface="Wingdings" pitchFamily="2" charset="2"/>
              <a:buChar char="Ø"/>
            </a:pPr>
            <a:r>
              <a:rPr lang="en-US" sz="2000"/>
              <a:t>  </a:t>
            </a:r>
            <a:r>
              <a:rPr lang="sr-Cyrl-CS" sz="2000"/>
              <a:t>У</a:t>
            </a:r>
            <a:r>
              <a:rPr lang="en-US" sz="2000"/>
              <a:t>спостављање диурезе (20% Манитол или Фуросемид)</a:t>
            </a:r>
            <a:r>
              <a:rPr lang="sr-Cyrl-CS" sz="2000"/>
              <a:t>.</a:t>
            </a:r>
            <a:r>
              <a:rPr lang="en-US" sz="2000"/>
              <a:t/>
            </a:r>
            <a:br>
              <a:rPr lang="en-US" sz="2000"/>
            </a:br>
            <a:endParaRPr lang="en-US" sz="2000"/>
          </a:p>
          <a:p>
            <a:pPr>
              <a:lnSpc>
                <a:spcPct val="160000"/>
              </a:lnSpc>
            </a:pPr>
            <a:r>
              <a:rPr lang="en-US" sz="2000">
                <a:solidFill>
                  <a:srgbClr val="FFFF00"/>
                </a:solidFill>
              </a:rPr>
              <a:t>III</a:t>
            </a:r>
            <a:r>
              <a:rPr lang="sr-Cyrl-CS" sz="2000">
                <a:solidFill>
                  <a:srgbClr val="FFFF00"/>
                </a:solidFill>
              </a:rPr>
              <a:t>. </a:t>
            </a:r>
            <a:r>
              <a:rPr lang="en-US" sz="2000">
                <a:solidFill>
                  <a:srgbClr val="FFFF00"/>
                </a:solidFill>
              </a:rPr>
              <a:t> Лечење хиперкалијемије</a:t>
            </a:r>
          </a:p>
          <a:p>
            <a:pPr lvl="1">
              <a:lnSpc>
                <a:spcPct val="160000"/>
              </a:lnSpc>
              <a:buClr>
                <a:srgbClr val="FFFF00"/>
              </a:buClr>
              <a:buFont typeface="Wingdings" pitchFamily="2" charset="2"/>
              <a:buChar char="Ø"/>
            </a:pPr>
            <a:r>
              <a:rPr lang="sr-Cyrl-CS" sz="2000"/>
              <a:t> </a:t>
            </a:r>
            <a:r>
              <a:rPr lang="en-US" sz="2000"/>
              <a:t>10% Ca-глуконат или (10-20% NaCl)</a:t>
            </a:r>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7239000" y="6400800"/>
            <a:ext cx="1905000" cy="457200"/>
          </a:xfrm>
        </p:spPr>
        <p:txBody>
          <a:bodyPr/>
          <a:lstStyle/>
          <a:p>
            <a:pPr>
              <a:defRPr/>
            </a:pPr>
            <a:fld id="{D9A66C47-7289-4B32-A450-90BE39E405EA}" type="slidenum">
              <a:rPr lang="en-US"/>
              <a:pPr>
                <a:defRPr/>
              </a:pPr>
              <a:t>18</a:t>
            </a:fld>
            <a:endParaRPr lang="en-US"/>
          </a:p>
        </p:txBody>
      </p:sp>
      <p:sp>
        <p:nvSpPr>
          <p:cNvPr id="21507" name="Text Box 2"/>
          <p:cNvSpPr txBox="1">
            <a:spLocks noChangeArrowheads="1"/>
          </p:cNvSpPr>
          <p:nvPr/>
        </p:nvSpPr>
        <p:spPr bwMode="auto">
          <a:xfrm>
            <a:off x="1143000" y="1219200"/>
            <a:ext cx="7467600" cy="4486275"/>
          </a:xfrm>
          <a:prstGeom prst="rect">
            <a:avLst/>
          </a:prstGeom>
          <a:noFill/>
          <a:ln w="9525">
            <a:noFill/>
            <a:miter lim="800000"/>
            <a:headEnd/>
            <a:tailEnd/>
          </a:ln>
        </p:spPr>
        <p:txBody>
          <a:bodyPr>
            <a:spAutoFit/>
          </a:bodyPr>
          <a:lstStyle/>
          <a:p>
            <a:pPr>
              <a:lnSpc>
                <a:spcPct val="180000"/>
              </a:lnSpc>
            </a:pPr>
            <a:r>
              <a:rPr lang="en-US" sz="2000">
                <a:solidFill>
                  <a:srgbClr val="FFFF00"/>
                </a:solidFill>
              </a:rPr>
              <a:t>IV</a:t>
            </a:r>
            <a:r>
              <a:rPr lang="sr-Cyrl-CS" sz="2000">
                <a:solidFill>
                  <a:srgbClr val="FFFF00"/>
                </a:solidFill>
              </a:rPr>
              <a:t>. </a:t>
            </a:r>
            <a:r>
              <a:rPr lang="en-US" sz="2000">
                <a:solidFill>
                  <a:srgbClr val="FFFF00"/>
                </a:solidFill>
              </a:rPr>
              <a:t> Лечење матаболичке ацидозе </a:t>
            </a:r>
          </a:p>
          <a:p>
            <a:pPr lvl="1">
              <a:lnSpc>
                <a:spcPct val="180000"/>
              </a:lnSpc>
              <a:buClr>
                <a:srgbClr val="FFFF00"/>
              </a:buClr>
              <a:buFont typeface="Wingdings" pitchFamily="2" charset="2"/>
              <a:buChar char="Ø"/>
            </a:pPr>
            <a:r>
              <a:rPr lang="en-US" sz="2000"/>
              <a:t> 8.4% NaHCO</a:t>
            </a:r>
            <a:r>
              <a:rPr lang="en-US" sz="2000" baseline="-25000"/>
              <a:t>3</a:t>
            </a:r>
          </a:p>
          <a:p>
            <a:pPr>
              <a:lnSpc>
                <a:spcPct val="180000"/>
              </a:lnSpc>
              <a:buClr>
                <a:srgbClr val="FFFF00"/>
              </a:buClr>
              <a:buSzPct val="120000"/>
              <a:buFont typeface="Wingdings" pitchFamily="2" charset="2"/>
              <a:buNone/>
            </a:pPr>
            <a:endParaRPr lang="en-US" sz="2000"/>
          </a:p>
          <a:p>
            <a:pPr>
              <a:lnSpc>
                <a:spcPct val="180000"/>
              </a:lnSpc>
              <a:buClr>
                <a:srgbClr val="FFFF00"/>
              </a:buClr>
              <a:buSzPct val="120000"/>
              <a:buFont typeface="Wingdings" pitchFamily="2" charset="2"/>
              <a:buNone/>
            </a:pPr>
            <a:r>
              <a:rPr lang="en-US" sz="2000">
                <a:solidFill>
                  <a:srgbClr val="FFFF00"/>
                </a:solidFill>
              </a:rPr>
              <a:t>V. Исхрана (важна)</a:t>
            </a:r>
          </a:p>
          <a:p>
            <a:pPr lvl="1">
              <a:lnSpc>
                <a:spcPct val="180000"/>
              </a:lnSpc>
              <a:buClr>
                <a:srgbClr val="FFFF00"/>
              </a:buClr>
              <a:buFont typeface="Wingdings" pitchFamily="2" charset="2"/>
              <a:buChar char="Ø"/>
            </a:pPr>
            <a:r>
              <a:rPr lang="en-US" sz="2000"/>
              <a:t> </a:t>
            </a:r>
            <a:r>
              <a:rPr lang="sr-Cyrl-CS" sz="2000"/>
              <a:t>О</a:t>
            </a:r>
            <a:r>
              <a:rPr lang="en-US" sz="2000"/>
              <a:t>безбедити довољно калорија</a:t>
            </a:r>
            <a:r>
              <a:rPr lang="sr-Cyrl-CS" sz="2000"/>
              <a:t>,</a:t>
            </a:r>
            <a:endParaRPr lang="de-DE" sz="2000"/>
          </a:p>
          <a:p>
            <a:pPr lvl="1">
              <a:lnSpc>
                <a:spcPct val="180000"/>
              </a:lnSpc>
              <a:buClr>
                <a:srgbClr val="FFFF00"/>
              </a:buClr>
              <a:buFont typeface="Wingdings" pitchFamily="2" charset="2"/>
              <a:buChar char="Ø"/>
            </a:pPr>
            <a:r>
              <a:rPr lang="de-DE" sz="2000"/>
              <a:t> </a:t>
            </a:r>
            <a:r>
              <a:rPr lang="sr-Cyrl-CS" sz="2000"/>
              <a:t>О</a:t>
            </a:r>
            <a:r>
              <a:rPr lang="de-DE" sz="2000"/>
              <a:t>граничен унос беланчевина (0.5 g/kgTT/дан)</a:t>
            </a:r>
            <a:r>
              <a:rPr lang="sr-Cyrl-CS" sz="2000"/>
              <a:t>,</a:t>
            </a:r>
            <a:endParaRPr lang="de-DE" sz="2000"/>
          </a:p>
          <a:p>
            <a:pPr lvl="1">
              <a:lnSpc>
                <a:spcPct val="180000"/>
              </a:lnSpc>
              <a:buClr>
                <a:srgbClr val="FFFF00"/>
              </a:buClr>
              <a:buFont typeface="Wingdings" pitchFamily="2" charset="2"/>
              <a:buChar char="Ø"/>
            </a:pPr>
            <a:r>
              <a:rPr lang="de-DE" sz="2000"/>
              <a:t> </a:t>
            </a:r>
            <a:r>
              <a:rPr lang="sr-Cyrl-CS" sz="2000"/>
              <a:t>К</a:t>
            </a:r>
            <a:r>
              <a:rPr lang="de-DE" sz="2000"/>
              <a:t>алоријске потребе обзбедити угљеним хидратима </a:t>
            </a:r>
            <a:br>
              <a:rPr lang="de-DE" sz="2000"/>
            </a:br>
            <a:r>
              <a:rPr lang="de-DE" sz="2000"/>
              <a:t>    (хипертонични раствори глукозе)</a:t>
            </a:r>
            <a:r>
              <a:rPr lang="sr-Cyrl-CS" sz="2000"/>
              <a:t>.</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AA9D9FCC-3CA1-443E-84E6-4F0758EBD853}" type="slidenum">
              <a:rPr lang="en-US"/>
              <a:pPr>
                <a:defRPr/>
              </a:pPr>
              <a:t>19</a:t>
            </a:fld>
            <a:endParaRPr lang="en-US"/>
          </a:p>
        </p:txBody>
      </p:sp>
      <p:sp>
        <p:nvSpPr>
          <p:cNvPr id="22531" name="Text Box 2"/>
          <p:cNvSpPr txBox="1">
            <a:spLocks noChangeArrowheads="1"/>
          </p:cNvSpPr>
          <p:nvPr/>
        </p:nvSpPr>
        <p:spPr bwMode="auto">
          <a:xfrm>
            <a:off x="1285875" y="1500188"/>
            <a:ext cx="3259138" cy="396875"/>
          </a:xfrm>
          <a:prstGeom prst="rect">
            <a:avLst/>
          </a:prstGeom>
          <a:noFill/>
          <a:ln w="9525">
            <a:noFill/>
            <a:miter lim="800000"/>
            <a:headEnd/>
            <a:tailEnd/>
          </a:ln>
        </p:spPr>
        <p:txBody>
          <a:bodyPr wrap="none">
            <a:spAutoFit/>
          </a:bodyPr>
          <a:lstStyle/>
          <a:p>
            <a:r>
              <a:rPr lang="en-US" sz="2000">
                <a:solidFill>
                  <a:srgbClr val="FFFF00"/>
                </a:solidFill>
              </a:rPr>
              <a:t>VI</a:t>
            </a:r>
            <a:r>
              <a:rPr lang="sr-Cyrl-CS" sz="2000">
                <a:solidFill>
                  <a:srgbClr val="FFFF00"/>
                </a:solidFill>
              </a:rPr>
              <a:t>.</a:t>
            </a:r>
            <a:r>
              <a:rPr lang="en-US" sz="2000">
                <a:solidFill>
                  <a:srgbClr val="FFFF00"/>
                </a:solidFill>
              </a:rPr>
              <a:t> Хемодијализа (главна)</a:t>
            </a:r>
          </a:p>
        </p:txBody>
      </p:sp>
      <p:sp>
        <p:nvSpPr>
          <p:cNvPr id="22532" name="Text Box 3"/>
          <p:cNvSpPr txBox="1">
            <a:spLocks noChangeArrowheads="1"/>
          </p:cNvSpPr>
          <p:nvPr/>
        </p:nvSpPr>
        <p:spPr bwMode="auto">
          <a:xfrm>
            <a:off x="1066800" y="2133600"/>
            <a:ext cx="7696200" cy="2651125"/>
          </a:xfrm>
          <a:prstGeom prst="rect">
            <a:avLst/>
          </a:prstGeom>
          <a:noFill/>
          <a:ln w="9525">
            <a:noFill/>
            <a:miter lim="800000"/>
            <a:headEnd/>
            <a:tailEnd/>
          </a:ln>
        </p:spPr>
        <p:txBody>
          <a:bodyPr>
            <a:spAutoFit/>
          </a:bodyPr>
          <a:lstStyle/>
          <a:p>
            <a:pPr>
              <a:lnSpc>
                <a:spcPct val="160000"/>
              </a:lnSpc>
              <a:spcBef>
                <a:spcPct val="40000"/>
              </a:spcBef>
              <a:buClr>
                <a:srgbClr val="FFFF00"/>
              </a:buClr>
              <a:buFont typeface="Wingdings" pitchFamily="2" charset="2"/>
              <a:buChar char="Ø"/>
            </a:pPr>
            <a:r>
              <a:rPr lang="en-US" sz="2000"/>
              <a:t> </a:t>
            </a:r>
            <a:r>
              <a:rPr lang="sr-Cyrl-CS" sz="2000"/>
              <a:t>И</a:t>
            </a:r>
            <a:r>
              <a:rPr lang="en-US" sz="2000"/>
              <a:t>ндикација за ХД: висока или резистентна хиперкалијемија</a:t>
            </a:r>
            <a:br>
              <a:rPr lang="en-US" sz="2000"/>
            </a:br>
            <a:r>
              <a:rPr lang="en-US" sz="2000"/>
              <a:t>     и хиперволемија, изражена метаболичка ацидоза, срчана</a:t>
            </a:r>
            <a:br>
              <a:rPr lang="en-US" sz="2000"/>
            </a:br>
            <a:r>
              <a:rPr lang="en-US" sz="2000"/>
              <a:t>     слабост, перикардитис и други знаци уремије</a:t>
            </a:r>
            <a:r>
              <a:rPr lang="sr-Cyrl-CS" sz="2000"/>
              <a:t>,</a:t>
            </a:r>
            <a:endParaRPr lang="en-US" sz="2000"/>
          </a:p>
          <a:p>
            <a:pPr>
              <a:lnSpc>
                <a:spcPct val="160000"/>
              </a:lnSpc>
              <a:spcBef>
                <a:spcPct val="40000"/>
              </a:spcBef>
              <a:buClr>
                <a:srgbClr val="FFFF00"/>
              </a:buClr>
              <a:buFont typeface="Wingdings" pitchFamily="2" charset="2"/>
              <a:buChar char="Ø"/>
            </a:pPr>
            <a:r>
              <a:rPr lang="en-US" sz="2000"/>
              <a:t> </a:t>
            </a:r>
            <a:r>
              <a:rPr lang="sr-Cyrl-CS" sz="2000"/>
              <a:t>Д</a:t>
            </a:r>
            <a:r>
              <a:rPr lang="en-US" sz="2000"/>
              <a:t>анас се примењује и </a:t>
            </a:r>
            <a:r>
              <a:rPr lang="en-US" sz="2000" u="sng"/>
              <a:t>профилактична ХД </a:t>
            </a:r>
            <a:r>
              <a:rPr lang="en-US" sz="2000"/>
              <a:t>(пре развоја</a:t>
            </a:r>
            <a:br>
              <a:rPr lang="en-US" sz="2000"/>
            </a:br>
            <a:r>
              <a:rPr lang="en-US" sz="2000"/>
              <a:t>     уремијског синдрома </a:t>
            </a:r>
            <a:r>
              <a:rPr lang="sr-Cyrl-CS" sz="2000"/>
              <a:t>и</a:t>
            </a:r>
            <a:r>
              <a:rPr lang="en-US" sz="2000"/>
              <a:t> хиперкалијемије)</a:t>
            </a:r>
            <a:r>
              <a:rPr lang="sr-Cyrl-CS" sz="2000"/>
              <a:t>.</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916832"/>
            <a:ext cx="7886700" cy="4351338"/>
          </a:xfrm>
        </p:spPr>
        <p:txBody>
          <a:bodyPr>
            <a:normAutofit fontScale="92500" lnSpcReduction="20000"/>
          </a:bodyPr>
          <a:lstStyle/>
          <a:p>
            <a:pPr>
              <a:buNone/>
            </a:pPr>
            <a:r>
              <a:rPr lang="ru-RU" b="1" dirty="0"/>
              <a:t>Комплексна </a:t>
            </a:r>
            <a:r>
              <a:rPr lang="ru-RU" b="1" dirty="0" err="1"/>
              <a:t>физиолошка</a:t>
            </a:r>
            <a:r>
              <a:rPr lang="ru-RU" b="1" dirty="0"/>
              <a:t> </a:t>
            </a:r>
            <a:r>
              <a:rPr lang="ru-RU" b="1" dirty="0" err="1"/>
              <a:t>улога</a:t>
            </a:r>
            <a:r>
              <a:rPr lang="ru-RU" b="1" dirty="0"/>
              <a:t> </a:t>
            </a:r>
            <a:r>
              <a:rPr lang="ru-RU" b="1" dirty="0" err="1"/>
              <a:t>бубрега</a:t>
            </a:r>
            <a:endParaRPr lang="ru-RU" b="1" dirty="0"/>
          </a:p>
          <a:p>
            <a:pPr>
              <a:buNone/>
            </a:pPr>
            <a:r>
              <a:rPr lang="ru-RU" dirty="0"/>
              <a:t>(</a:t>
            </a:r>
            <a:r>
              <a:rPr lang="ru-RU" dirty="0" err="1"/>
              <a:t>метаболичка</a:t>
            </a:r>
            <a:r>
              <a:rPr lang="ru-RU" dirty="0"/>
              <a:t>, </a:t>
            </a:r>
            <a:endParaRPr lang="ru-RU" dirty="0" smtClean="0"/>
          </a:p>
          <a:p>
            <a:pPr>
              <a:buNone/>
            </a:pPr>
            <a:r>
              <a:rPr lang="ru-RU" dirty="0" err="1" smtClean="0"/>
              <a:t>ендокрина</a:t>
            </a:r>
            <a:r>
              <a:rPr lang="ru-RU" dirty="0"/>
              <a:t>, </a:t>
            </a:r>
            <a:endParaRPr lang="ru-RU" dirty="0" smtClean="0"/>
          </a:p>
          <a:p>
            <a:pPr>
              <a:buNone/>
            </a:pPr>
            <a:r>
              <a:rPr lang="ru-RU" b="1" dirty="0" err="1" smtClean="0"/>
              <a:t>екскреторна</a:t>
            </a:r>
            <a:r>
              <a:rPr lang="ru-RU" b="1" dirty="0" smtClean="0"/>
              <a:t> </a:t>
            </a:r>
          </a:p>
          <a:p>
            <a:pPr>
              <a:buNone/>
            </a:pPr>
            <a:r>
              <a:rPr lang="ru-RU" b="1" dirty="0" smtClean="0"/>
              <a:t>и </a:t>
            </a:r>
            <a:r>
              <a:rPr lang="ru-RU" b="1" dirty="0" err="1"/>
              <a:t>регулаторна</a:t>
            </a:r>
            <a:r>
              <a:rPr lang="ru-RU" dirty="0"/>
              <a:t> )</a:t>
            </a:r>
          </a:p>
          <a:p>
            <a:pPr>
              <a:buNone/>
            </a:pPr>
            <a:endParaRPr lang="ru-RU" b="1" dirty="0"/>
          </a:p>
          <a:p>
            <a:pPr marL="0" indent="0">
              <a:buNone/>
            </a:pPr>
            <a:r>
              <a:rPr lang="ru-RU" b="1" dirty="0" err="1"/>
              <a:t>посредно</a:t>
            </a:r>
            <a:r>
              <a:rPr lang="ru-RU" b="1" dirty="0"/>
              <a:t>, </a:t>
            </a:r>
            <a:r>
              <a:rPr lang="ru-RU" b="1" dirty="0" err="1"/>
              <a:t>додатно</a:t>
            </a:r>
            <a:r>
              <a:rPr lang="ru-RU" b="1" dirty="0"/>
              <a:t> </a:t>
            </a:r>
            <a:r>
              <a:rPr lang="ru-RU" b="1" dirty="0" err="1"/>
              <a:t>неповољно</a:t>
            </a:r>
            <a:r>
              <a:rPr lang="ru-RU" b="1" dirty="0"/>
              <a:t> </a:t>
            </a:r>
            <a:r>
              <a:rPr lang="ru-RU" b="1" dirty="0" err="1"/>
              <a:t>утиче</a:t>
            </a:r>
            <a:r>
              <a:rPr lang="ru-RU" b="1" dirty="0"/>
              <a:t> </a:t>
            </a:r>
            <a:endParaRPr lang="ru-RU" b="1" dirty="0" smtClean="0"/>
          </a:p>
          <a:p>
            <a:pPr marL="0" indent="0">
              <a:buNone/>
            </a:pPr>
            <a:r>
              <a:rPr lang="ru-RU" b="1" dirty="0" smtClean="0"/>
              <a:t>на </a:t>
            </a:r>
            <a:r>
              <a:rPr lang="ru-RU" b="1" dirty="0" err="1"/>
              <a:t>остале</a:t>
            </a:r>
            <a:r>
              <a:rPr lang="ru-RU" b="1" dirty="0"/>
              <a:t> органе и </a:t>
            </a:r>
            <a:r>
              <a:rPr lang="ru-RU" b="1" dirty="0" err="1"/>
              <a:t>органске</a:t>
            </a:r>
            <a:r>
              <a:rPr lang="ru-RU" b="1" dirty="0"/>
              <a:t> системе  </a:t>
            </a:r>
          </a:p>
          <a:p>
            <a:pPr>
              <a:buNone/>
            </a:pPr>
            <a:r>
              <a:rPr lang="ru-RU" b="1" dirty="0" smtClean="0">
                <a:solidFill>
                  <a:srgbClr val="FF0000"/>
                </a:solidFill>
              </a:rPr>
              <a:t>ПОРЕМЕЋАЈИМА ХОМЕОСТАЗЕ </a:t>
            </a:r>
          </a:p>
          <a:p>
            <a:pPr>
              <a:buNone/>
            </a:pPr>
            <a:r>
              <a:rPr lang="ru-RU" b="1" dirty="0" smtClean="0"/>
              <a:t>воде</a:t>
            </a:r>
            <a:r>
              <a:rPr lang="ru-RU" b="1" dirty="0"/>
              <a:t>, електролитног и ацидобазног </a:t>
            </a:r>
            <a:r>
              <a:rPr lang="ru-RU" b="1" dirty="0" smtClean="0"/>
              <a:t>ста</a:t>
            </a:r>
            <a:r>
              <a:rPr lang="sr-Cyrl-CS" b="1" dirty="0" smtClean="0"/>
              <a:t>т</a:t>
            </a:r>
            <a:r>
              <a:rPr lang="ru-RU" b="1" dirty="0" smtClean="0"/>
              <a:t>уса</a:t>
            </a:r>
            <a:r>
              <a:rPr lang="ru-RU" dirty="0"/>
              <a:t>, </a:t>
            </a:r>
          </a:p>
          <a:p>
            <a:endParaRPr lang="en-US" dirty="0"/>
          </a:p>
        </p:txBody>
      </p:sp>
    </p:spTree>
    <p:extLst>
      <p:ext uri="{BB962C8B-B14F-4D97-AF65-F5344CB8AC3E}">
        <p14:creationId xmlns:p14="http://schemas.microsoft.com/office/powerpoint/2010/main" xmlns="" val="3258506698"/>
      </p:ext>
    </p:extLst>
  </p:cSld>
  <p:clrMapOvr>
    <a:masterClrMapping/>
  </p:clrMapOvr>
  <p:transition>
    <p:pull dir="d"/>
    <p:sndAc>
      <p:stSnd>
        <p:snd r:embed="rId2" name="camera.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225C3858-5D4D-4380-9FDF-2A68F45E1B48}" type="slidenum">
              <a:rPr lang="en-US"/>
              <a:pPr>
                <a:defRPr/>
              </a:pPr>
              <a:t>20</a:t>
            </a:fld>
            <a:endParaRPr lang="en-US"/>
          </a:p>
        </p:txBody>
      </p:sp>
      <p:sp>
        <p:nvSpPr>
          <p:cNvPr id="23555" name="Text Box 2"/>
          <p:cNvSpPr txBox="1">
            <a:spLocks noChangeArrowheads="1"/>
          </p:cNvSpPr>
          <p:nvPr/>
        </p:nvSpPr>
        <p:spPr bwMode="auto">
          <a:xfrm>
            <a:off x="1214438" y="1785938"/>
            <a:ext cx="6745287" cy="396875"/>
          </a:xfrm>
          <a:prstGeom prst="rect">
            <a:avLst/>
          </a:prstGeom>
          <a:noFill/>
          <a:ln w="9525">
            <a:noFill/>
            <a:miter lim="800000"/>
            <a:headEnd/>
            <a:tailEnd/>
          </a:ln>
        </p:spPr>
        <p:txBody>
          <a:bodyPr wrap="none">
            <a:spAutoFit/>
          </a:bodyPr>
          <a:lstStyle/>
          <a:p>
            <a:r>
              <a:rPr lang="sr-Cyrl-CS" sz="2000" b="1">
                <a:solidFill>
                  <a:srgbClr val="FFFF00"/>
                </a:solidFill>
              </a:rPr>
              <a:t>ХРОНИЧНА БУБРЕЖНА ИНСУФИЦИЈЕНЦИЈА</a:t>
            </a:r>
            <a:r>
              <a:rPr lang="sl-SI" sz="2000" b="1">
                <a:solidFill>
                  <a:srgbClr val="FFFF00"/>
                </a:solidFill>
              </a:rPr>
              <a:t> (</a:t>
            </a:r>
            <a:r>
              <a:rPr lang="sr-Cyrl-CS" sz="2000" b="1">
                <a:solidFill>
                  <a:srgbClr val="FFFF00"/>
                </a:solidFill>
              </a:rPr>
              <a:t>ХБИ</a:t>
            </a:r>
            <a:r>
              <a:rPr lang="sl-SI" sz="2000" b="1">
                <a:solidFill>
                  <a:srgbClr val="FFFF00"/>
                </a:solidFill>
              </a:rPr>
              <a:t>)</a:t>
            </a:r>
            <a:r>
              <a:rPr lang="en-US" sz="2000">
                <a:solidFill>
                  <a:srgbClr val="FFFF00"/>
                </a:solidFill>
              </a:rPr>
              <a:t> </a:t>
            </a:r>
          </a:p>
        </p:txBody>
      </p:sp>
      <p:sp>
        <p:nvSpPr>
          <p:cNvPr id="23556" name="Text Box 3"/>
          <p:cNvSpPr txBox="1">
            <a:spLocks noChangeArrowheads="1"/>
          </p:cNvSpPr>
          <p:nvPr/>
        </p:nvSpPr>
        <p:spPr bwMode="auto">
          <a:xfrm>
            <a:off x="1219200" y="2133600"/>
            <a:ext cx="7620000" cy="2530475"/>
          </a:xfrm>
          <a:prstGeom prst="rect">
            <a:avLst/>
          </a:prstGeom>
          <a:noFill/>
          <a:ln w="9525">
            <a:noFill/>
            <a:miter lim="800000"/>
            <a:headEnd/>
            <a:tailEnd/>
          </a:ln>
        </p:spPr>
        <p:txBody>
          <a:bodyPr>
            <a:spAutoFit/>
          </a:bodyPr>
          <a:lstStyle/>
          <a:p>
            <a:pPr>
              <a:lnSpc>
                <a:spcPct val="200000"/>
              </a:lnSpc>
              <a:spcBef>
                <a:spcPct val="50000"/>
              </a:spcBef>
            </a:pPr>
            <a:r>
              <a:rPr lang="sr-Cyrl-CS" sz="2000"/>
              <a:t>ХБИ</a:t>
            </a:r>
            <a:r>
              <a:rPr lang="sl-SI" sz="2000"/>
              <a:t> настаје као последица постепеног смањења броја нефрона (&gt; 70%) током различитих бубрежних болести. Карактеришу је анемија, метаболичка ацидоза и друге ненормалности у сатаву екстраћелијске течности.</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C3041C68-FAF9-458B-8C07-96298F1DA84E}" type="slidenum">
              <a:rPr lang="en-US"/>
              <a:pPr>
                <a:defRPr/>
              </a:pPr>
              <a:t>21</a:t>
            </a:fld>
            <a:endParaRPr lang="en-US"/>
          </a:p>
        </p:txBody>
      </p:sp>
      <p:sp>
        <p:nvSpPr>
          <p:cNvPr id="24579" name="Text Box 2"/>
          <p:cNvSpPr txBox="1">
            <a:spLocks noChangeArrowheads="1"/>
          </p:cNvSpPr>
          <p:nvPr/>
        </p:nvSpPr>
        <p:spPr bwMode="auto">
          <a:xfrm>
            <a:off x="214313" y="571500"/>
            <a:ext cx="1579562" cy="396875"/>
          </a:xfrm>
          <a:prstGeom prst="rect">
            <a:avLst/>
          </a:prstGeom>
          <a:noFill/>
          <a:ln w="9525">
            <a:noFill/>
            <a:miter lim="800000"/>
            <a:headEnd/>
            <a:tailEnd/>
          </a:ln>
        </p:spPr>
        <p:txBody>
          <a:bodyPr wrap="none">
            <a:spAutoFit/>
          </a:bodyPr>
          <a:lstStyle/>
          <a:p>
            <a:r>
              <a:rPr lang="sr-Cyrl-CS" sz="2000" b="1">
                <a:solidFill>
                  <a:srgbClr val="FFFF00"/>
                </a:solidFill>
              </a:rPr>
              <a:t>Етиологија</a:t>
            </a:r>
            <a:endParaRPr lang="en-US" sz="2000" b="1">
              <a:solidFill>
                <a:srgbClr val="FFFF00"/>
              </a:solidFill>
            </a:endParaRPr>
          </a:p>
        </p:txBody>
      </p:sp>
      <p:sp>
        <p:nvSpPr>
          <p:cNvPr id="24580" name="Text Box 3"/>
          <p:cNvSpPr txBox="1">
            <a:spLocks noChangeArrowheads="1"/>
          </p:cNvSpPr>
          <p:nvPr/>
        </p:nvSpPr>
        <p:spPr bwMode="auto">
          <a:xfrm>
            <a:off x="1066800" y="1371600"/>
            <a:ext cx="7543800" cy="4598988"/>
          </a:xfrm>
          <a:prstGeom prst="rect">
            <a:avLst/>
          </a:prstGeom>
          <a:noFill/>
          <a:ln w="9525">
            <a:noFill/>
            <a:miter lim="800000"/>
            <a:headEnd/>
            <a:tailEnd/>
          </a:ln>
        </p:spPr>
        <p:txBody>
          <a:bodyPr>
            <a:spAutoFit/>
          </a:bodyPr>
          <a:lstStyle/>
          <a:p>
            <a:pPr>
              <a:lnSpc>
                <a:spcPct val="120000"/>
              </a:lnSpc>
              <a:spcBef>
                <a:spcPct val="40000"/>
              </a:spcBef>
              <a:buClr>
                <a:srgbClr val="FFFF00"/>
              </a:buClr>
              <a:buFont typeface="Wingdings" pitchFamily="2" charset="2"/>
              <a:buChar char="Ø"/>
            </a:pPr>
            <a:r>
              <a:rPr lang="en-US" sz="2000"/>
              <a:t> Најчешћи узрочници ХБИ:</a:t>
            </a:r>
          </a:p>
          <a:p>
            <a:pPr lvl="1">
              <a:lnSpc>
                <a:spcPct val="120000"/>
              </a:lnSpc>
              <a:spcBef>
                <a:spcPct val="40000"/>
              </a:spcBef>
              <a:buClr>
                <a:srgbClr val="FFFF00"/>
              </a:buClr>
              <a:buSzPct val="120000"/>
              <a:buFontTx/>
              <a:buChar char="•"/>
            </a:pPr>
            <a:r>
              <a:rPr lang="en-US" sz="2000"/>
              <a:t> </a:t>
            </a:r>
            <a:r>
              <a:rPr lang="sr-Cyrl-CS" sz="2000"/>
              <a:t>Г</a:t>
            </a:r>
            <a:r>
              <a:rPr lang="en-US" sz="2000"/>
              <a:t>ломерулске болести</a:t>
            </a:r>
            <a:r>
              <a:rPr lang="sr-Cyrl-CS" sz="2000"/>
              <a:t>,</a:t>
            </a:r>
            <a:endParaRPr lang="en-US" sz="2000"/>
          </a:p>
          <a:p>
            <a:pPr lvl="1">
              <a:lnSpc>
                <a:spcPct val="120000"/>
              </a:lnSpc>
              <a:spcBef>
                <a:spcPct val="40000"/>
              </a:spcBef>
              <a:buClr>
                <a:srgbClr val="FFFF00"/>
              </a:buClr>
              <a:buSzPct val="120000"/>
              <a:buFontTx/>
              <a:buChar char="•"/>
            </a:pPr>
            <a:r>
              <a:rPr lang="en-US" sz="2000"/>
              <a:t> </a:t>
            </a:r>
            <a:r>
              <a:rPr lang="sr-Cyrl-CS" sz="2000"/>
              <a:t>И</a:t>
            </a:r>
            <a:r>
              <a:rPr lang="en-US" sz="2000"/>
              <a:t>нфекције бубрега</a:t>
            </a:r>
            <a:r>
              <a:rPr lang="sr-Cyrl-CS" sz="2000"/>
              <a:t>,</a:t>
            </a:r>
            <a:endParaRPr lang="en-US" sz="2000"/>
          </a:p>
          <a:p>
            <a:pPr lvl="1">
              <a:lnSpc>
                <a:spcPct val="120000"/>
              </a:lnSpc>
              <a:spcBef>
                <a:spcPct val="40000"/>
              </a:spcBef>
              <a:buClr>
                <a:srgbClr val="FFFF00"/>
              </a:buClr>
              <a:buSzPct val="120000"/>
              <a:buFontTx/>
              <a:buChar char="•"/>
            </a:pPr>
            <a:r>
              <a:rPr lang="en-US" sz="2000"/>
              <a:t> </a:t>
            </a:r>
            <a:r>
              <a:rPr lang="sr-Cyrl-CS" sz="2000"/>
              <a:t>Х</a:t>
            </a:r>
            <a:r>
              <a:rPr lang="en-US" sz="2000"/>
              <a:t>роничне тубулоинтерстицијске нефропатије</a:t>
            </a:r>
            <a:r>
              <a:rPr lang="sr-Cyrl-CS" sz="2000"/>
              <a:t>,</a:t>
            </a:r>
            <a:endParaRPr lang="en-US" sz="2000"/>
          </a:p>
          <a:p>
            <a:pPr lvl="1">
              <a:lnSpc>
                <a:spcPct val="120000"/>
              </a:lnSpc>
              <a:spcBef>
                <a:spcPct val="40000"/>
              </a:spcBef>
              <a:buClr>
                <a:srgbClr val="FFFF00"/>
              </a:buClr>
              <a:buSzPct val="120000"/>
              <a:buFontTx/>
              <a:buChar char="•"/>
            </a:pPr>
            <a:r>
              <a:rPr lang="en-US" sz="2000"/>
              <a:t> </a:t>
            </a:r>
            <a:r>
              <a:rPr lang="sr-Cyrl-CS" sz="2000"/>
              <a:t>Д</a:t>
            </a:r>
            <a:r>
              <a:rPr lang="en-US" sz="2000"/>
              <a:t>ијабетесна нефропатија</a:t>
            </a:r>
            <a:r>
              <a:rPr lang="sr-Cyrl-CS" sz="2000"/>
              <a:t>,</a:t>
            </a:r>
            <a:endParaRPr lang="en-US" sz="2000"/>
          </a:p>
          <a:p>
            <a:pPr lvl="1">
              <a:lnSpc>
                <a:spcPct val="120000"/>
              </a:lnSpc>
              <a:spcBef>
                <a:spcPct val="40000"/>
              </a:spcBef>
              <a:buClr>
                <a:srgbClr val="FFFF00"/>
              </a:buClr>
              <a:buSzPct val="120000"/>
              <a:buFontTx/>
              <a:buChar char="•"/>
            </a:pPr>
            <a:r>
              <a:rPr lang="en-US" sz="2000"/>
              <a:t> </a:t>
            </a:r>
            <a:r>
              <a:rPr lang="sr-Cyrl-CS" sz="2000"/>
              <a:t>П</a:t>
            </a:r>
            <a:r>
              <a:rPr lang="en-US" sz="2000"/>
              <a:t>олицистични бубрези</a:t>
            </a:r>
            <a:r>
              <a:rPr lang="sr-Cyrl-CS" sz="2000"/>
              <a:t>,</a:t>
            </a:r>
            <a:endParaRPr lang="en-US" sz="2000"/>
          </a:p>
          <a:p>
            <a:pPr lvl="1">
              <a:lnSpc>
                <a:spcPct val="120000"/>
              </a:lnSpc>
              <a:spcBef>
                <a:spcPct val="40000"/>
              </a:spcBef>
              <a:buClr>
                <a:srgbClr val="FFFF00"/>
              </a:buClr>
              <a:buSzPct val="120000"/>
              <a:buFontTx/>
              <a:buChar char="•"/>
            </a:pPr>
            <a:r>
              <a:rPr lang="en-US" sz="2000"/>
              <a:t> </a:t>
            </a:r>
            <a:r>
              <a:rPr lang="sr-Cyrl-CS" sz="2000"/>
              <a:t>Н</a:t>
            </a:r>
            <a:r>
              <a:rPr lang="en-US" sz="2000"/>
              <a:t>ефроангиосклероза итд.</a:t>
            </a:r>
            <a:endParaRPr lang="sr-Cyrl-CS" sz="2000"/>
          </a:p>
          <a:p>
            <a:pPr>
              <a:lnSpc>
                <a:spcPct val="120000"/>
              </a:lnSpc>
              <a:spcBef>
                <a:spcPct val="40000"/>
              </a:spcBef>
              <a:buClr>
                <a:srgbClr val="FFFF00"/>
              </a:buClr>
              <a:buFont typeface="Wingdings" pitchFamily="2" charset="2"/>
              <a:buChar char="Ø"/>
            </a:pPr>
            <a:r>
              <a:rPr lang="en-US" sz="2000"/>
              <a:t> ХБИ протиче у ремисијама и егзацербацијама (при свакој</a:t>
            </a:r>
            <a:br>
              <a:rPr lang="en-US" sz="2000"/>
            </a:br>
            <a:r>
              <a:rPr lang="en-US" sz="2000"/>
              <a:t>     новој егзацербацији смањује се број нефрона што</a:t>
            </a:r>
            <a:br>
              <a:rPr lang="en-US" sz="2000"/>
            </a:br>
            <a:r>
              <a:rPr lang="en-US" sz="2000"/>
              <a:t>     још више слаби бубрежну функцију)</a:t>
            </a:r>
            <a:r>
              <a:rPr lang="sr-Cyrl-CS" sz="2000"/>
              <a:t>.</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Text Box 1026"/>
          <p:cNvSpPr txBox="1">
            <a:spLocks noChangeArrowheads="1"/>
          </p:cNvSpPr>
          <p:nvPr/>
        </p:nvSpPr>
        <p:spPr bwMode="auto">
          <a:xfrm>
            <a:off x="253970" y="381000"/>
            <a:ext cx="10295467" cy="1241302"/>
          </a:xfrm>
          <a:prstGeom prst="rect">
            <a:avLst/>
          </a:prstGeom>
          <a:noFill/>
          <a:ln w="9525">
            <a:noFill/>
            <a:miter lim="800000"/>
            <a:headEnd/>
            <a:tailEnd/>
          </a:ln>
          <a:effectLst/>
        </p:spPr>
        <p:txBody>
          <a:bodyPr>
            <a:spAutoFit/>
          </a:bodyPr>
          <a:lstStyle/>
          <a:p>
            <a:pPr algn="l" eaLnBrk="1" hangingPunct="1">
              <a:lnSpc>
                <a:spcPct val="50000"/>
              </a:lnSpc>
            </a:pPr>
            <a:endParaRPr lang="en-US" sz="3200" b="1" dirty="0">
              <a:solidFill>
                <a:srgbClr val="FF0000"/>
              </a:solidFill>
              <a:effectLst>
                <a:outerShdw blurRad="38100" dist="38100" dir="2700000" algn="tl">
                  <a:srgbClr val="000000"/>
                </a:outerShdw>
              </a:effectLst>
            </a:endParaRPr>
          </a:p>
          <a:p>
            <a:pPr algn="l" eaLnBrk="1" hangingPunct="1">
              <a:lnSpc>
                <a:spcPct val="50000"/>
              </a:lnSpc>
            </a:pPr>
            <a:r>
              <a:rPr lang="en-US" sz="3911" b="1" dirty="0">
                <a:solidFill>
                  <a:srgbClr val="FF0000"/>
                </a:solidFill>
                <a:effectLst>
                  <a:outerShdw blurRad="38100" dist="38100" dir="2700000" algn="tl">
                    <a:srgbClr val="000000"/>
                  </a:outerShdw>
                </a:effectLst>
              </a:rPr>
              <a:t>                    K</a:t>
            </a:r>
            <a:r>
              <a:rPr lang="hr-HR" sz="3911" b="1" dirty="0">
                <a:solidFill>
                  <a:srgbClr val="FF0000"/>
                </a:solidFill>
                <a:effectLst>
                  <a:outerShdw blurRad="38100" dist="38100" dir="2700000" algn="tl">
                    <a:srgbClr val="000000"/>
                  </a:outerShdw>
                </a:effectLst>
              </a:rPr>
              <a:t>lasifikacij</a:t>
            </a:r>
            <a:r>
              <a:rPr lang="en-US" sz="3911" b="1" dirty="0">
                <a:solidFill>
                  <a:srgbClr val="FF0000"/>
                </a:solidFill>
                <a:effectLst>
                  <a:outerShdw blurRad="38100" dist="38100" dir="2700000" algn="tl">
                    <a:srgbClr val="000000"/>
                  </a:outerShdw>
                </a:effectLst>
              </a:rPr>
              <a:t>a</a:t>
            </a:r>
            <a:r>
              <a:rPr lang="hr-HR" sz="3911" b="1" dirty="0">
                <a:solidFill>
                  <a:srgbClr val="FF0000"/>
                </a:solidFill>
                <a:effectLst>
                  <a:outerShdw blurRad="38100" dist="38100" dir="2700000" algn="tl">
                    <a:srgbClr val="000000"/>
                  </a:outerShdw>
                </a:effectLst>
              </a:rPr>
              <a:t> HB</a:t>
            </a:r>
            <a:r>
              <a:rPr lang="en-US" sz="3911" b="1" dirty="0">
                <a:solidFill>
                  <a:srgbClr val="FF0000"/>
                </a:solidFill>
                <a:effectLst>
                  <a:outerShdw blurRad="38100" dist="38100" dir="2700000" algn="tl">
                    <a:srgbClr val="000000"/>
                  </a:outerShdw>
                </a:effectLst>
              </a:rPr>
              <a:t>B</a:t>
            </a:r>
            <a:r>
              <a:rPr lang="hr-HR" sz="3911" b="1" dirty="0">
                <a:solidFill>
                  <a:srgbClr val="FF0000"/>
                </a:solidFill>
                <a:effectLst>
                  <a:outerShdw blurRad="38100" dist="38100" dir="2700000" algn="tl">
                    <a:srgbClr val="000000"/>
                  </a:outerShdw>
                </a:effectLst>
              </a:rPr>
              <a:t> </a:t>
            </a:r>
          </a:p>
          <a:p>
            <a:pPr algn="l" eaLnBrk="1" hangingPunct="1"/>
            <a:endParaRPr lang="en-US" sz="3911" b="1" i="1" dirty="0"/>
          </a:p>
        </p:txBody>
      </p:sp>
      <p:graphicFrame>
        <p:nvGraphicFramePr>
          <p:cNvPr id="371715" name="Group 1027"/>
          <p:cNvGraphicFramePr>
            <a:graphicFrameLocks noGrp="1"/>
          </p:cNvGraphicFramePr>
          <p:nvPr>
            <p:extLst>
              <p:ext uri="{D42A27DB-BD31-4B8C-83A1-F6EECF244321}">
                <p14:modId xmlns:p14="http://schemas.microsoft.com/office/powerpoint/2010/main" xmlns="" val="2419292936"/>
              </p:ext>
            </p:extLst>
          </p:nvPr>
        </p:nvGraphicFramePr>
        <p:xfrm>
          <a:off x="347531" y="1124745"/>
          <a:ext cx="8534401" cy="5460716"/>
        </p:xfrm>
        <a:graphic>
          <a:graphicData uri="http://schemas.openxmlformats.org/drawingml/2006/table">
            <a:tbl>
              <a:tblPr>
                <a:tableStyleId>{793D81CF-94F2-401A-BA57-92F5A7B2D0C5}</a:tableStyleId>
              </a:tblPr>
              <a:tblGrid>
                <a:gridCol w="896100">
                  <a:extLst>
                    <a:ext uri="{9D8B030D-6E8A-4147-A177-3AD203B41FA5}">
                      <a16:colId xmlns:a16="http://schemas.microsoft.com/office/drawing/2014/main" xmlns="" val="20000"/>
                    </a:ext>
                  </a:extLst>
                </a:gridCol>
                <a:gridCol w="2287367">
                  <a:extLst>
                    <a:ext uri="{9D8B030D-6E8A-4147-A177-3AD203B41FA5}">
                      <a16:colId xmlns:a16="http://schemas.microsoft.com/office/drawing/2014/main" xmlns="" val="20001"/>
                    </a:ext>
                  </a:extLst>
                </a:gridCol>
                <a:gridCol w="2980267">
                  <a:extLst>
                    <a:ext uri="{9D8B030D-6E8A-4147-A177-3AD203B41FA5}">
                      <a16:colId xmlns:a16="http://schemas.microsoft.com/office/drawing/2014/main" xmlns="" val="20002"/>
                    </a:ext>
                  </a:extLst>
                </a:gridCol>
                <a:gridCol w="2370667">
                  <a:extLst>
                    <a:ext uri="{9D8B030D-6E8A-4147-A177-3AD203B41FA5}">
                      <a16:colId xmlns:a16="http://schemas.microsoft.com/office/drawing/2014/main" xmlns="" val="20003"/>
                    </a:ext>
                  </a:extLst>
                </a:gridCol>
              </a:tblGrid>
              <a:tr h="38557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dirty="0" smtClean="0">
                          <a:ln>
                            <a:noFill/>
                          </a:ln>
                          <a:effectLst/>
                        </a:rPr>
                        <a:t>Stepen</a:t>
                      </a:r>
                      <a:endParaRPr kumimoji="0" lang="en-US" sz="1800" b="0" i="0" u="none" strike="noStrike" cap="none" normalizeH="0" baseline="0" dirty="0" smtClean="0">
                        <a:ln>
                          <a:noFill/>
                        </a:ln>
                        <a:solidFill>
                          <a:schemeClr val="tx1"/>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smtClean="0">
                          <a:ln>
                            <a:noFill/>
                          </a:ln>
                          <a:effectLst/>
                        </a:rPr>
                        <a:t>Opis</a:t>
                      </a:r>
                      <a:endParaRPr kumimoji="0" lang="en-US" sz="1800" b="0" i="0" u="none" strike="noStrike" cap="none" normalizeH="0" baseline="0" smtClean="0">
                        <a:ln>
                          <a:noFill/>
                        </a:ln>
                        <a:solidFill>
                          <a:schemeClr val="tx1"/>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80000"/>
                        </a:lnSpc>
                        <a:spcBef>
                          <a:spcPct val="20000"/>
                        </a:spcBef>
                        <a:spcAft>
                          <a:spcPct val="0"/>
                        </a:spcAft>
                        <a:buClrTx/>
                        <a:buSzTx/>
                        <a:buFontTx/>
                        <a:buNone/>
                        <a:tabLst/>
                      </a:pPr>
                      <a:r>
                        <a:rPr kumimoji="0" lang="hr-HR" sz="1800" u="none" strike="noStrike" cap="none" normalizeH="0" baseline="0" smtClean="0">
                          <a:ln>
                            <a:noFill/>
                          </a:ln>
                          <a:effectLst/>
                        </a:rPr>
                        <a:t>GFR (ml/min/1.73m</a:t>
                      </a:r>
                      <a:r>
                        <a:rPr kumimoji="0" lang="hr-HR" sz="1800" u="none" strike="noStrike" cap="none" normalizeH="0" baseline="30000" smtClean="0">
                          <a:ln>
                            <a:noFill/>
                          </a:ln>
                          <a:effectLst/>
                        </a:rPr>
                        <a:t>2</a:t>
                      </a:r>
                      <a:r>
                        <a:rPr kumimoji="0" lang="hr-HR" sz="1800" u="none" strike="noStrike" cap="none" normalizeH="0" baseline="0" smtClean="0">
                          <a:ln>
                            <a:noFill/>
                          </a:ln>
                          <a:effectLst/>
                        </a:rPr>
                        <a:t>)</a:t>
                      </a:r>
                      <a:endParaRPr kumimoji="0" lang="en-US" sz="1800" b="0" i="0" u="none" strike="noStrike" cap="none" normalizeH="0" baseline="0" smtClean="0">
                        <a:ln>
                          <a:noFill/>
                        </a:ln>
                        <a:solidFill>
                          <a:schemeClr val="tx1"/>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smtClean="0">
                          <a:ln>
                            <a:noFill/>
                          </a:ln>
                          <a:effectLst/>
                        </a:rPr>
                        <a:t>Aktivnost</a:t>
                      </a:r>
                      <a:endParaRPr kumimoji="0" lang="en-US" sz="1800" b="0" i="0" u="none" strike="noStrike" cap="none" normalizeH="0" baseline="0" smtClean="0">
                        <a:ln>
                          <a:noFill/>
                        </a:ln>
                        <a:solidFill>
                          <a:schemeClr val="tx1"/>
                        </a:solidFill>
                        <a:effectLst/>
                        <a:latin typeface="+mn-lt"/>
                      </a:endParaRPr>
                    </a:p>
                  </a:txBody>
                  <a:tcPr marL="81280" marR="81280" marT="40640" marB="40640" anchor="ctr" horzOverflow="overflow"/>
                </a:tc>
                <a:extLst>
                  <a:ext uri="{0D108BD9-81ED-4DB2-BD59-A6C34878D82A}">
                    <a16:rowId xmlns:a16="http://schemas.microsoft.com/office/drawing/2014/main" xmlns="" val="10000"/>
                  </a:ext>
                </a:extLst>
              </a:tr>
              <a:tr h="65869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mn-lt"/>
                      </a:endParaRPr>
                    </a:p>
                  </a:txBody>
                  <a:tcPr marL="81280" marR="81280" marT="40640" marB="40640"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dirty="0" smtClean="0">
                          <a:ln>
                            <a:noFill/>
                          </a:ln>
                          <a:effectLst/>
                        </a:rPr>
                        <a:t>Povećan rizik</a:t>
                      </a:r>
                      <a:r>
                        <a:rPr kumimoji="0" lang="en-US"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smtClean="0">
                          <a:ln>
                            <a:noFill/>
                          </a:ln>
                          <a:effectLst/>
                        </a:rPr>
                        <a:t>&gt;</a:t>
                      </a:r>
                      <a:r>
                        <a:rPr kumimoji="0" lang="en-US" sz="1800" u="none" strike="noStrike" cap="none" normalizeH="0" baseline="0" smtClean="0">
                          <a:ln>
                            <a:noFill/>
                          </a:ln>
                          <a:effectLst/>
                        </a:rPr>
                        <a:t> </a:t>
                      </a:r>
                      <a:r>
                        <a:rPr kumimoji="0" lang="hr-HR" sz="1800" u="none" strike="noStrike" cap="none" normalizeH="0" baseline="0" smtClean="0">
                          <a:ln>
                            <a:noFill/>
                          </a:ln>
                          <a:effectLst/>
                        </a:rPr>
                        <a:t>90 uz postojanje </a:t>
                      </a:r>
                      <a:endParaRPr kumimoji="0" lang="en-GB" sz="1800" u="none" strike="noStrike" cap="none" normalizeH="0" baseline="0" smtClean="0">
                        <a:ln>
                          <a:noFill/>
                        </a:ln>
                        <a:effectLst/>
                      </a:endParaRPr>
                    </a:p>
                    <a:p>
                      <a:pPr marL="0" marR="0" lvl="0" indent="0" algn="ctr" defTabSz="914400" rtl="0" eaLnBrk="0" fontAlgn="base" latinLnBrk="0" hangingPunct="0">
                        <a:lnSpc>
                          <a:spcPct val="50000"/>
                        </a:lnSpc>
                        <a:spcBef>
                          <a:spcPct val="20000"/>
                        </a:spcBef>
                        <a:spcAft>
                          <a:spcPct val="0"/>
                        </a:spcAft>
                        <a:buClrTx/>
                        <a:buSzTx/>
                        <a:buFontTx/>
                        <a:buNone/>
                        <a:tabLst/>
                      </a:pPr>
                      <a:r>
                        <a:rPr kumimoji="0" lang="hr-HR" sz="1800" u="none" strike="noStrike" cap="none" normalizeH="0" baseline="0" smtClean="0">
                          <a:ln>
                            <a:noFill/>
                          </a:ln>
                          <a:effectLst/>
                        </a:rPr>
                        <a:t>faktora rizika za HBB</a:t>
                      </a:r>
                      <a:r>
                        <a:rPr kumimoji="0" lang="en-US" sz="1800" u="none" strike="noStrike" cap="none" normalizeH="0" baseline="0" smtClean="0">
                          <a:ln>
                            <a:noFill/>
                          </a:ln>
                          <a:effectLst/>
                        </a:rPr>
                        <a:t> </a:t>
                      </a:r>
                      <a:endParaRPr kumimoji="0" lang="en-US" sz="1800" b="0" i="0" u="none" strike="noStrike" cap="none" normalizeH="0" baseline="0" smtClean="0">
                        <a:ln>
                          <a:noFill/>
                        </a:ln>
                        <a:solidFill>
                          <a:schemeClr val="tx1"/>
                        </a:solidFill>
                        <a:effectLst/>
                        <a:latin typeface="+mn-lt"/>
                      </a:endParaRPr>
                    </a:p>
                  </a:txBody>
                  <a:tcPr marL="81280" marR="81280" marT="40640" marB="40640" anchor="ctr" horzOverflow="overflow"/>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r>
                        <a:rPr kumimoji="0" lang="hr-HR" sz="1800" u="none" strike="noStrike" cap="none" normalizeH="0" baseline="0" smtClean="0">
                          <a:ln>
                            <a:noFill/>
                          </a:ln>
                          <a:effectLst/>
                        </a:rPr>
                        <a:t>Skrining i redukcija faktora rizika</a:t>
                      </a:r>
                      <a:r>
                        <a:rPr kumimoji="0" lang="en-US" sz="1800" u="none" strike="noStrike" cap="none" normalizeH="0" baseline="0" smtClean="0">
                          <a:ln>
                            <a:noFill/>
                          </a:ln>
                          <a:effectLst/>
                        </a:rPr>
                        <a:t> </a:t>
                      </a:r>
                      <a:r>
                        <a:rPr kumimoji="0" lang="hr-HR" sz="1800" u="none" strike="noStrike" cap="none" normalizeH="0" baseline="0" smtClean="0">
                          <a:ln>
                            <a:noFill/>
                          </a:ln>
                          <a:effectLst/>
                        </a:rPr>
                        <a:t>HBB</a:t>
                      </a:r>
                      <a:r>
                        <a:rPr kumimoji="0" lang="en-US" sz="1800" u="none" strike="noStrike" cap="none" normalizeH="0" baseline="0" smtClean="0">
                          <a:ln>
                            <a:noFill/>
                          </a:ln>
                          <a:effectLst/>
                        </a:rPr>
                        <a:t> </a:t>
                      </a:r>
                      <a:endParaRPr kumimoji="0" lang="en-US" sz="1800" b="0" i="0" u="none" strike="noStrike" cap="none" normalizeH="0" baseline="0" smtClean="0">
                        <a:ln>
                          <a:noFill/>
                        </a:ln>
                        <a:solidFill>
                          <a:schemeClr val="tx1"/>
                        </a:solidFill>
                        <a:effectLst/>
                        <a:latin typeface="+mn-lt"/>
                      </a:endParaRPr>
                    </a:p>
                  </a:txBody>
                  <a:tcPr marL="81280" marR="81280" marT="40640" marB="40640" anchor="ctr" horzOverflow="overflow"/>
                </a:tc>
                <a:extLst>
                  <a:ext uri="{0D108BD9-81ED-4DB2-BD59-A6C34878D82A}">
                    <a16:rowId xmlns:a16="http://schemas.microsoft.com/office/drawing/2014/main" xmlns="" val="10001"/>
                  </a:ext>
                </a:extLst>
              </a:tr>
              <a:tr h="178328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u="none" strike="noStrike" cap="none" normalizeH="0" baseline="0" dirty="0" smtClean="0">
                        <a:ln>
                          <a:noFill/>
                        </a:ln>
                        <a:effectLst/>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1</a:t>
                      </a:r>
                      <a:endParaRPr kumimoji="0" lang="en-US" sz="1800" b="0" i="0" u="none" strike="noStrike" cap="none" normalizeH="0" baseline="0" dirty="0" smtClean="0">
                        <a:ln>
                          <a:noFill/>
                        </a:ln>
                        <a:solidFill>
                          <a:srgbClr val="FF0000"/>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90000"/>
                        </a:lnSpc>
                        <a:spcBef>
                          <a:spcPct val="20000"/>
                        </a:spcBef>
                        <a:spcAft>
                          <a:spcPct val="0"/>
                        </a:spcAft>
                        <a:buClrTx/>
                        <a:buSzTx/>
                        <a:buFontTx/>
                        <a:buNone/>
                        <a:tabLst/>
                      </a:pPr>
                      <a:r>
                        <a:rPr kumimoji="0" lang="hr-HR" sz="1800" u="none" strike="noStrike" cap="none" normalizeH="0" baseline="0" dirty="0" smtClean="0">
                          <a:ln>
                            <a:noFill/>
                          </a:ln>
                          <a:effectLst/>
                        </a:rPr>
                        <a:t>Oštećenje bubrega </a:t>
                      </a:r>
                    </a:p>
                    <a:p>
                      <a:pPr marL="0" marR="0" lvl="0" indent="0" algn="ctr" defTabSz="914400" rtl="0" eaLnBrk="0" fontAlgn="base" latinLnBrk="0" hangingPunct="0">
                        <a:lnSpc>
                          <a:spcPct val="90000"/>
                        </a:lnSpc>
                        <a:spcBef>
                          <a:spcPct val="20000"/>
                        </a:spcBef>
                        <a:spcAft>
                          <a:spcPct val="0"/>
                        </a:spcAft>
                        <a:buClrTx/>
                        <a:buSzTx/>
                        <a:buFontTx/>
                        <a:buNone/>
                        <a:tabLst/>
                      </a:pPr>
                      <a:r>
                        <a:rPr kumimoji="0" lang="hr-HR" sz="1800" u="none" strike="noStrike" cap="none" normalizeH="0" baseline="0" dirty="0" smtClean="0">
                          <a:ln>
                            <a:noFill/>
                          </a:ln>
                          <a:effectLst/>
                        </a:rPr>
                        <a:t>sa normalnom ili </a:t>
                      </a:r>
                      <a:endParaRPr kumimoji="0" lang="en-GB" sz="1800" u="none" strike="noStrike" cap="none" normalizeH="0" baseline="0" dirty="0" smtClean="0">
                        <a:ln>
                          <a:noFill/>
                        </a:ln>
                        <a:effectLst/>
                      </a:endParaRPr>
                    </a:p>
                    <a:p>
                      <a:pPr marL="0" marR="0" lvl="0" indent="0" algn="l" defTabSz="914400" rtl="0" eaLnBrk="0" fontAlgn="base" latinLnBrk="0" hangingPunct="0">
                        <a:lnSpc>
                          <a:spcPct val="90000"/>
                        </a:lnSpc>
                        <a:spcBef>
                          <a:spcPct val="20000"/>
                        </a:spcBef>
                        <a:spcAft>
                          <a:spcPct val="0"/>
                        </a:spcAft>
                        <a:buClrTx/>
                        <a:buSzTx/>
                        <a:buFontTx/>
                        <a:buNone/>
                        <a:tabLst/>
                      </a:pPr>
                      <a:r>
                        <a:rPr kumimoji="0" lang="en-US" sz="1800" u="none" strike="noStrike" cap="none" normalizeH="0" baseline="0" dirty="0" smtClean="0">
                          <a:ln>
                            <a:noFill/>
                          </a:ln>
                          <a:effectLst/>
                          <a:sym typeface="Symbol" pitchFamily="18" charset="2"/>
                        </a:rPr>
                        <a:t>     </a:t>
                      </a:r>
                      <a:r>
                        <a:rPr kumimoji="0" lang="hr-HR" sz="1800" u="none" strike="noStrike" cap="none" normalizeH="0" baseline="0" dirty="0" smtClean="0">
                          <a:ln>
                            <a:noFill/>
                          </a:ln>
                          <a:effectLst/>
                          <a:sym typeface="Symbol" pitchFamily="18" charset="2"/>
                        </a:rPr>
                        <a:t></a:t>
                      </a:r>
                      <a:r>
                        <a:rPr kumimoji="0" lang="hr-HR" sz="1800" u="none" strike="noStrike" cap="none" normalizeH="0" baseline="0" dirty="0" smtClean="0">
                          <a:ln>
                            <a:noFill/>
                          </a:ln>
                          <a:effectLst/>
                        </a:rPr>
                        <a:t> JGF</a:t>
                      </a:r>
                      <a:r>
                        <a:rPr kumimoji="0" lang="en-US"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dirty="0" smtClean="0">
                          <a:ln>
                            <a:noFill/>
                          </a:ln>
                          <a:effectLst/>
                        </a:rPr>
                        <a:t>&gt;</a:t>
                      </a:r>
                      <a:r>
                        <a:rPr kumimoji="0" lang="en-US" sz="1800" u="none" strike="noStrike" cap="none" normalizeH="0" baseline="0" dirty="0" smtClean="0">
                          <a:ln>
                            <a:noFill/>
                          </a:ln>
                          <a:effectLst/>
                        </a:rPr>
                        <a:t> </a:t>
                      </a:r>
                      <a:r>
                        <a:rPr kumimoji="0" lang="hr-HR" sz="1800" u="none" strike="noStrike" cap="none" normalizeH="0" baseline="0" dirty="0" smtClean="0">
                          <a:ln>
                            <a:noFill/>
                          </a:ln>
                          <a:effectLst/>
                        </a:rPr>
                        <a:t>90</a:t>
                      </a:r>
                      <a:r>
                        <a:rPr kumimoji="0" lang="en-US"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mn-lt"/>
                      </a:endParaRPr>
                    </a:p>
                  </a:txBody>
                  <a:tcPr marL="81280" marR="81280" marT="40640" marB="40640"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smtClean="0">
                          <a:ln>
                            <a:noFill/>
                          </a:ln>
                          <a:effectLst/>
                        </a:rPr>
                        <a:t>-Dijagnoza i lečenje</a:t>
                      </a:r>
                      <a:endParaRPr kumimoji="0" lang="en-US" sz="1800" u="none" strike="noStrike" cap="none" normalizeH="0" baseline="0" smtClean="0">
                        <a:ln>
                          <a:noFill/>
                        </a:ln>
                        <a:effectLst/>
                      </a:endParaRPr>
                    </a:p>
                    <a:p>
                      <a:pPr marL="0" marR="0" lvl="0" indent="0" algn="l" defTabSz="914400" rtl="0" eaLnBrk="0" fontAlgn="base" latinLnBrk="0" hangingPunct="0">
                        <a:lnSpc>
                          <a:spcPct val="50000"/>
                        </a:lnSpc>
                        <a:spcBef>
                          <a:spcPct val="20000"/>
                        </a:spcBef>
                        <a:spcAft>
                          <a:spcPct val="0"/>
                        </a:spcAft>
                        <a:buClrTx/>
                        <a:buSzTx/>
                        <a:buFontTx/>
                        <a:buNone/>
                        <a:tabLst/>
                      </a:pPr>
                      <a:r>
                        <a:rPr kumimoji="0" lang="en-US" sz="1800" u="none" strike="noStrike" cap="none" normalizeH="0" baseline="0" smtClean="0">
                          <a:ln>
                            <a:noFill/>
                          </a:ln>
                          <a:effectLst/>
                        </a:rPr>
                        <a:t>   </a:t>
                      </a:r>
                      <a:r>
                        <a:rPr kumimoji="0" lang="hr-HR" sz="1800" u="none" strike="noStrike" cap="none" normalizeH="0" baseline="0" smtClean="0">
                          <a:ln>
                            <a:noFill/>
                          </a:ln>
                          <a:effectLst/>
                        </a:rPr>
                        <a:t> osnovne bolesti</a:t>
                      </a:r>
                      <a:endParaRPr kumimoji="0" lang="en-GB" sz="1800" u="none" strike="noStrike" cap="none" normalizeH="0" baseline="0" smtClean="0">
                        <a:ln>
                          <a:noFill/>
                        </a:ln>
                        <a:effectLst/>
                      </a:endParaRPr>
                    </a:p>
                    <a:p>
                      <a:pPr marL="0" marR="0" lvl="0" indent="0" algn="l" defTabSz="914400" rtl="0" eaLnBrk="0" fontAlgn="base" latinLnBrk="0" hangingPunct="0">
                        <a:lnSpc>
                          <a:spcPct val="80000"/>
                        </a:lnSpc>
                        <a:spcBef>
                          <a:spcPct val="20000"/>
                        </a:spcBef>
                        <a:spcAft>
                          <a:spcPct val="0"/>
                        </a:spcAft>
                        <a:buClrTx/>
                        <a:buSzTx/>
                        <a:buFontTx/>
                        <a:buNone/>
                        <a:tabLst/>
                      </a:pPr>
                      <a:r>
                        <a:rPr kumimoji="0" lang="hr-HR" sz="1800" u="none" strike="noStrike" cap="none" normalizeH="0" baseline="0" smtClean="0">
                          <a:ln>
                            <a:noFill/>
                          </a:ln>
                          <a:effectLst/>
                        </a:rPr>
                        <a:t>- Lečenje</a:t>
                      </a:r>
                      <a:r>
                        <a:rPr kumimoji="0" lang="en-US" sz="1800" u="none" strike="noStrike" cap="none" normalizeH="0" baseline="0" smtClean="0">
                          <a:ln>
                            <a:noFill/>
                          </a:ln>
                          <a:effectLst/>
                        </a:rPr>
                        <a:t> komorb.</a:t>
                      </a:r>
                      <a:r>
                        <a:rPr kumimoji="0" lang="hr-HR" sz="1800" u="none" strike="noStrike" cap="none" normalizeH="0" baseline="0" smtClean="0">
                          <a:ln>
                            <a:noFill/>
                          </a:ln>
                          <a:effectLst/>
                        </a:rPr>
                        <a:t> </a:t>
                      </a:r>
                      <a:endParaRPr kumimoji="0" lang="en-GB" sz="1800" u="none" strike="noStrike" cap="none" normalizeH="0" baseline="0" smtClean="0">
                        <a:ln>
                          <a:noFill/>
                        </a:ln>
                        <a:effectLst/>
                      </a:endParaRPr>
                    </a:p>
                    <a:p>
                      <a:pPr marL="0" marR="0" lvl="0" indent="0" algn="l" defTabSz="914400" rtl="0" eaLnBrk="0" fontAlgn="base" latinLnBrk="0" hangingPunct="0">
                        <a:lnSpc>
                          <a:spcPct val="80000"/>
                        </a:lnSpc>
                        <a:spcBef>
                          <a:spcPct val="20000"/>
                        </a:spcBef>
                        <a:spcAft>
                          <a:spcPct val="0"/>
                        </a:spcAft>
                        <a:buClrTx/>
                        <a:buSzTx/>
                        <a:buFontTx/>
                        <a:buNone/>
                        <a:tabLst/>
                      </a:pPr>
                      <a:r>
                        <a:rPr kumimoji="0" lang="hr-HR" sz="1800" u="none" strike="noStrike" cap="none" normalizeH="0" baseline="0" smtClean="0">
                          <a:ln>
                            <a:noFill/>
                          </a:ln>
                          <a:effectLst/>
                        </a:rPr>
                        <a:t>- Usporavanje </a:t>
                      </a:r>
                      <a:r>
                        <a:rPr kumimoji="0" lang="en-US" sz="1800" u="none" strike="noStrike" cap="none" normalizeH="0" baseline="0" smtClean="0">
                          <a:ln>
                            <a:noFill/>
                          </a:ln>
                          <a:effectLst/>
                        </a:rPr>
                        <a:t>prog. </a:t>
                      </a:r>
                      <a:endParaRPr kumimoji="0" lang="en-GB" sz="1800" u="none" strike="noStrike" cap="none" normalizeH="0" baseline="0" smtClean="0">
                        <a:ln>
                          <a:noFill/>
                        </a:ln>
                        <a:effectLst/>
                      </a:endParaRPr>
                    </a:p>
                    <a:p>
                      <a:pPr marL="0" marR="0" lvl="0" indent="0" algn="l" defTabSz="914400" rtl="0" eaLnBrk="0" fontAlgn="base" latinLnBrk="0" hangingPunct="0">
                        <a:lnSpc>
                          <a:spcPct val="80000"/>
                        </a:lnSpc>
                        <a:spcBef>
                          <a:spcPct val="20000"/>
                        </a:spcBef>
                        <a:spcAft>
                          <a:spcPct val="0"/>
                        </a:spcAft>
                        <a:buClrTx/>
                        <a:buSzTx/>
                        <a:buFontTx/>
                        <a:buChar char="-"/>
                        <a:tabLst/>
                      </a:pPr>
                      <a:r>
                        <a:rPr kumimoji="0" lang="en-US" sz="1800" u="none" strike="noStrike" cap="none" normalizeH="0" baseline="0" smtClean="0">
                          <a:ln>
                            <a:noFill/>
                          </a:ln>
                          <a:effectLst/>
                        </a:rPr>
                        <a:t> </a:t>
                      </a:r>
                      <a:r>
                        <a:rPr kumimoji="0" lang="hr-HR" sz="1800" u="none" strike="noStrike" cap="none" normalizeH="0" baseline="0" smtClean="0">
                          <a:ln>
                            <a:noFill/>
                          </a:ln>
                          <a:effectLst/>
                        </a:rPr>
                        <a:t>Redukcija KVS</a:t>
                      </a:r>
                      <a:endParaRPr kumimoji="0" lang="en-US" sz="1800" u="none" strike="noStrike" cap="none" normalizeH="0" baseline="0" smtClean="0">
                        <a:ln>
                          <a:noFill/>
                        </a:ln>
                        <a:effectLst/>
                      </a:endParaRPr>
                    </a:p>
                    <a:p>
                      <a:pPr marL="0" marR="0" lvl="0" indent="0" algn="l" defTabSz="914400" rtl="0" eaLnBrk="0" fontAlgn="base" latinLnBrk="0" hangingPunct="0">
                        <a:lnSpc>
                          <a:spcPct val="50000"/>
                        </a:lnSpc>
                        <a:spcBef>
                          <a:spcPct val="20000"/>
                        </a:spcBef>
                        <a:spcAft>
                          <a:spcPct val="0"/>
                        </a:spcAft>
                        <a:buClrTx/>
                        <a:buSzTx/>
                        <a:buFontTx/>
                        <a:buNone/>
                        <a:tabLst/>
                      </a:pPr>
                      <a:r>
                        <a:rPr kumimoji="0" lang="en-US" sz="1800" u="none" strike="noStrike" cap="none" normalizeH="0" baseline="0" smtClean="0">
                          <a:ln>
                            <a:noFill/>
                          </a:ln>
                          <a:effectLst/>
                        </a:rPr>
                        <a:t>    </a:t>
                      </a:r>
                      <a:r>
                        <a:rPr kumimoji="0" lang="hr-HR" sz="1800" u="none" strike="noStrike" cap="none" normalizeH="0" baseline="0" smtClean="0">
                          <a:ln>
                            <a:noFill/>
                          </a:ln>
                          <a:effectLst/>
                        </a:rPr>
                        <a:t> faktora rizika</a:t>
                      </a:r>
                      <a:endParaRPr kumimoji="0" lang="en-US" sz="1800" b="0" i="0" u="none" strike="noStrike" cap="none" normalizeH="0" baseline="0" smtClean="0">
                        <a:ln>
                          <a:noFill/>
                        </a:ln>
                        <a:solidFill>
                          <a:schemeClr val="tx1"/>
                        </a:solidFill>
                        <a:effectLst/>
                        <a:latin typeface="+mn-lt"/>
                      </a:endParaRPr>
                    </a:p>
                  </a:txBody>
                  <a:tcPr marL="81280" marR="81280" marT="40640" marB="40640" horzOverflow="overflow"/>
                </a:tc>
                <a:extLst>
                  <a:ext uri="{0D108BD9-81ED-4DB2-BD59-A6C34878D82A}">
                    <a16:rowId xmlns:a16="http://schemas.microsoft.com/office/drawing/2014/main" xmlns="" val="10002"/>
                  </a:ext>
                </a:extLst>
              </a:tr>
              <a:tr h="646641">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2</a:t>
                      </a:r>
                      <a:endParaRPr kumimoji="0" lang="en-US" sz="1800" b="0" i="0" u="none" strike="noStrike" cap="none" normalizeH="0" baseline="0" dirty="0" smtClean="0">
                        <a:ln>
                          <a:noFill/>
                        </a:ln>
                        <a:solidFill>
                          <a:srgbClr val="FF0000"/>
                        </a:solidFill>
                        <a:effectLst/>
                        <a:latin typeface="+mn-lt"/>
                      </a:endParaRPr>
                    </a:p>
                  </a:txBody>
                  <a:tcPr marL="81280" marR="81280" marT="40640" marB="40640"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dirty="0" smtClean="0">
                          <a:ln>
                            <a:noFill/>
                          </a:ln>
                          <a:effectLst/>
                        </a:rPr>
                        <a:t>Blaga redukcijaJGF</a:t>
                      </a:r>
                      <a:r>
                        <a:rPr kumimoji="0" lang="en-US"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dirty="0" smtClean="0">
                          <a:ln>
                            <a:noFill/>
                          </a:ln>
                          <a:effectLst/>
                        </a:rPr>
                        <a:t>60 do 8</a:t>
                      </a:r>
                      <a:r>
                        <a:rPr kumimoji="0" lang="en-US" sz="1800" u="none" strike="noStrike" cap="none" normalizeH="0" baseline="0" dirty="0" smtClean="0">
                          <a:ln>
                            <a:noFill/>
                          </a:ln>
                          <a:effectLst/>
                        </a:rPr>
                        <a:t>9</a:t>
                      </a:r>
                      <a:r>
                        <a:rPr kumimoji="0" lang="hr-HR" sz="1800" u="none" strike="noStrike" cap="none" normalizeH="0" baseline="0" dirty="0" smtClean="0">
                          <a:ln>
                            <a:noFill/>
                          </a:ln>
                          <a:effectLst/>
                        </a:rPr>
                        <a:t> </a:t>
                      </a:r>
                      <a:endParaRPr kumimoji="0" lang="en-GB" sz="1800" u="none" strike="noStrike" cap="none" normalizeH="0" baseline="0" dirty="0" smtClean="0">
                        <a:ln>
                          <a:noFill/>
                        </a:ln>
                        <a:effectLst/>
                      </a:endParaRPr>
                    </a:p>
                    <a:p>
                      <a:pPr marL="0" marR="0" lvl="0" indent="0" algn="l" defTabSz="914400" rtl="0" eaLnBrk="0" fontAlgn="base" latinLnBrk="0" hangingPunct="0">
                        <a:lnSpc>
                          <a:spcPct val="50000"/>
                        </a:lnSpc>
                        <a:spcBef>
                          <a:spcPct val="20000"/>
                        </a:spcBef>
                        <a:spcAft>
                          <a:spcPct val="0"/>
                        </a:spcAft>
                        <a:buClrTx/>
                        <a:buSzTx/>
                        <a:buFontTx/>
                        <a:buNone/>
                        <a:tabLst/>
                      </a:pPr>
                      <a:r>
                        <a:rPr kumimoji="0" lang="hr-HR" sz="1800" u="none" strike="noStrike" cap="none" normalizeH="0" baseline="0" dirty="0" smtClean="0">
                          <a:ln>
                            <a:noFill/>
                          </a:ln>
                          <a:effectLst/>
                        </a:rPr>
                        <a:t>možda normalna za</a:t>
                      </a:r>
                      <a:r>
                        <a:rPr kumimoji="0" lang="en-US" sz="1800" u="none" strike="noStrike" cap="none" normalizeH="0" baseline="0" dirty="0" smtClean="0">
                          <a:ln>
                            <a:noFill/>
                          </a:ln>
                          <a:effectLst/>
                        </a:rPr>
                        <a:t> god.</a:t>
                      </a:r>
                      <a:r>
                        <a:rPr kumimoji="0" lang="hr-HR"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mn-lt"/>
                      </a:endParaRPr>
                    </a:p>
                  </a:txBody>
                  <a:tcPr marL="81280" marR="81280" marT="40640" marB="40640"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smtClean="0">
                          <a:ln>
                            <a:noFill/>
                          </a:ln>
                          <a:effectLst/>
                        </a:rPr>
                        <a:t>Procena progresije</a:t>
                      </a:r>
                      <a:r>
                        <a:rPr kumimoji="0" lang="en-US" sz="1800" u="none" strike="noStrike" cap="none" normalizeH="0" baseline="0" smtClean="0">
                          <a:ln>
                            <a:noFill/>
                          </a:ln>
                          <a:effectLst/>
                        </a:rPr>
                        <a:t> </a:t>
                      </a:r>
                      <a:endParaRPr kumimoji="0" lang="en-US" sz="1800" b="0" i="0" u="none" strike="noStrike" cap="none" normalizeH="0" baseline="0" smtClean="0">
                        <a:ln>
                          <a:noFill/>
                        </a:ln>
                        <a:solidFill>
                          <a:schemeClr val="tx1"/>
                        </a:solidFill>
                        <a:effectLst/>
                        <a:latin typeface="+mn-lt"/>
                      </a:endParaRPr>
                    </a:p>
                  </a:txBody>
                  <a:tcPr marL="81280" marR="81280" marT="40640" marB="40640" anchor="ctr" horzOverflow="overflow"/>
                </a:tc>
                <a:extLst>
                  <a:ext uri="{0D108BD9-81ED-4DB2-BD59-A6C34878D82A}">
                    <a16:rowId xmlns:a16="http://schemas.microsoft.com/office/drawing/2014/main" xmlns="" val="10003"/>
                  </a:ext>
                </a:extLst>
              </a:tr>
              <a:tr h="582379">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3</a:t>
                      </a:r>
                      <a:endParaRPr kumimoji="0" lang="en-US" sz="1800" b="0" i="0" u="none" strike="noStrike" cap="none" normalizeH="0" baseline="0" dirty="0" smtClean="0">
                        <a:ln>
                          <a:noFill/>
                        </a:ln>
                        <a:solidFill>
                          <a:srgbClr val="FF0000"/>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80000"/>
                        </a:lnSpc>
                        <a:spcBef>
                          <a:spcPct val="20000"/>
                        </a:spcBef>
                        <a:spcAft>
                          <a:spcPct val="0"/>
                        </a:spcAft>
                        <a:buClrTx/>
                        <a:buSzTx/>
                        <a:buFontTx/>
                        <a:buNone/>
                        <a:tabLst/>
                      </a:pPr>
                      <a:endParaRPr kumimoji="0" lang="hr-HR" sz="1800" u="none" strike="noStrike" cap="none" normalizeH="0" baseline="0" dirty="0" smtClean="0">
                        <a:ln>
                          <a:noFill/>
                        </a:ln>
                        <a:effectLst/>
                      </a:endParaRPr>
                    </a:p>
                    <a:p>
                      <a:pPr marL="0" marR="0" lvl="0" indent="0" algn="ctr" defTabSz="914400" rtl="0" eaLnBrk="0" fontAlgn="base" latinLnBrk="0" hangingPunct="0">
                        <a:lnSpc>
                          <a:spcPct val="80000"/>
                        </a:lnSpc>
                        <a:spcBef>
                          <a:spcPct val="20000"/>
                        </a:spcBef>
                        <a:spcAft>
                          <a:spcPct val="0"/>
                        </a:spcAft>
                        <a:buClrTx/>
                        <a:buSzTx/>
                        <a:buFontTx/>
                        <a:buNone/>
                        <a:tabLst/>
                      </a:pPr>
                      <a:r>
                        <a:rPr kumimoji="0" lang="hr-HR" sz="1800" u="none" strike="noStrike" cap="none" normalizeH="0" baseline="0" dirty="0" smtClean="0">
                          <a:ln>
                            <a:noFill/>
                          </a:ln>
                          <a:effectLst/>
                        </a:rPr>
                        <a:t>Umerena redukcija JGF</a:t>
                      </a:r>
                      <a:endParaRPr kumimoji="0" lang="en-US" sz="1800" b="0" i="0" u="none" strike="noStrike" cap="none" normalizeH="0" baseline="0" dirty="0" smtClean="0">
                        <a:ln>
                          <a:noFill/>
                        </a:ln>
                        <a:solidFill>
                          <a:schemeClr val="tx1"/>
                        </a:solidFill>
                        <a:effectLst/>
                        <a:latin typeface="+mn-lt"/>
                      </a:endParaRPr>
                    </a:p>
                  </a:txBody>
                  <a:tcPr marL="81280" marR="81280" marT="40640" marB="40640"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dirty="0" smtClean="0">
                          <a:ln>
                            <a:noFill/>
                          </a:ln>
                          <a:effectLst/>
                        </a:rPr>
                        <a:t>30 do 59</a:t>
                      </a:r>
                      <a:r>
                        <a:rPr kumimoji="0" lang="en-US"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80000"/>
                        </a:lnSpc>
                        <a:spcBef>
                          <a:spcPct val="20000"/>
                        </a:spcBef>
                        <a:spcAft>
                          <a:spcPct val="0"/>
                        </a:spcAft>
                        <a:buClrTx/>
                        <a:buSzTx/>
                        <a:buFontTx/>
                        <a:buNone/>
                        <a:tabLst/>
                      </a:pPr>
                      <a:r>
                        <a:rPr kumimoji="0" lang="hr-HR" sz="1800" u="none" strike="noStrike" cap="none" normalizeH="0" baseline="0" smtClean="0">
                          <a:ln>
                            <a:noFill/>
                          </a:ln>
                          <a:effectLst/>
                        </a:rPr>
                        <a:t>Evaluacija i lečenje komplikacija</a:t>
                      </a:r>
                      <a:r>
                        <a:rPr kumimoji="0" lang="en-US" sz="1800" u="none" strike="noStrike" cap="none" normalizeH="0" baseline="0" smtClean="0">
                          <a:ln>
                            <a:noFill/>
                          </a:ln>
                          <a:effectLst/>
                        </a:rPr>
                        <a:t> </a:t>
                      </a:r>
                      <a:endParaRPr kumimoji="0" lang="en-US" sz="1800" b="0" i="0" u="none" strike="noStrike" cap="none" normalizeH="0" baseline="0" smtClean="0">
                        <a:ln>
                          <a:noFill/>
                        </a:ln>
                        <a:solidFill>
                          <a:schemeClr val="tx1"/>
                        </a:solidFill>
                        <a:effectLst/>
                        <a:latin typeface="+mn-lt"/>
                      </a:endParaRPr>
                    </a:p>
                  </a:txBody>
                  <a:tcPr marL="81280" marR="81280" marT="40640" marB="40640" anchor="ctr" horzOverflow="overflow"/>
                </a:tc>
                <a:extLst>
                  <a:ext uri="{0D108BD9-81ED-4DB2-BD59-A6C34878D82A}">
                    <a16:rowId xmlns:a16="http://schemas.microsoft.com/office/drawing/2014/main" xmlns="" val="10004"/>
                  </a:ext>
                </a:extLst>
              </a:tr>
              <a:tr h="528827">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4</a:t>
                      </a:r>
                      <a:endParaRPr kumimoji="0" lang="en-US" sz="1800" b="0" i="0" u="none" strike="noStrike" cap="none" normalizeH="0" baseline="0" dirty="0" smtClean="0">
                        <a:ln>
                          <a:noFill/>
                        </a:ln>
                        <a:solidFill>
                          <a:srgbClr val="FF0000"/>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70000"/>
                        </a:lnSpc>
                        <a:spcBef>
                          <a:spcPct val="20000"/>
                        </a:spcBef>
                        <a:spcAft>
                          <a:spcPct val="0"/>
                        </a:spcAft>
                        <a:buClrTx/>
                        <a:buSzTx/>
                        <a:buFontTx/>
                        <a:buNone/>
                        <a:tabLst/>
                      </a:pPr>
                      <a:r>
                        <a:rPr kumimoji="0" lang="hr-HR" sz="1800" u="none" strike="noStrike" cap="none" normalizeH="0" baseline="0" dirty="0" smtClean="0">
                          <a:ln>
                            <a:noFill/>
                          </a:ln>
                          <a:effectLst/>
                        </a:rPr>
                        <a:t>Značajno smanj. JGF</a:t>
                      </a:r>
                      <a:r>
                        <a:rPr kumimoji="0" lang="en-US"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dirty="0" smtClean="0">
                          <a:ln>
                            <a:noFill/>
                          </a:ln>
                          <a:effectLst/>
                        </a:rPr>
                        <a:t>15 do </a:t>
                      </a:r>
                      <a:r>
                        <a:rPr kumimoji="0" lang="en-US" sz="1800" u="none" strike="noStrike" cap="none" normalizeH="0" baseline="0" dirty="0" smtClean="0">
                          <a:ln>
                            <a:noFill/>
                          </a:ln>
                          <a:effectLst/>
                        </a:rPr>
                        <a:t>2</a:t>
                      </a:r>
                      <a:r>
                        <a:rPr kumimoji="0" lang="hr-HR" sz="1800" u="none" strike="noStrike" cap="none" normalizeH="0" baseline="0" dirty="0" smtClean="0">
                          <a:ln>
                            <a:noFill/>
                          </a:ln>
                          <a:effectLst/>
                        </a:rPr>
                        <a:t>9 </a:t>
                      </a:r>
                      <a:endParaRPr kumimoji="0" lang="en-US" sz="1800" b="0" i="0" u="none" strike="noStrike" cap="none" normalizeH="0" baseline="0" dirty="0" smtClean="0">
                        <a:ln>
                          <a:noFill/>
                        </a:ln>
                        <a:solidFill>
                          <a:schemeClr val="tx1"/>
                        </a:solidFill>
                        <a:effectLst/>
                        <a:latin typeface="+mn-lt"/>
                        <a:cs typeface="Times New Roman" pitchFamily="18" charset="0"/>
                      </a:endParaRPr>
                    </a:p>
                  </a:txBody>
                  <a:tcPr marL="81280" marR="81280" marT="40640" marB="40640"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dirty="0" smtClean="0">
                          <a:ln>
                            <a:noFill/>
                          </a:ln>
                          <a:effectLst/>
                        </a:rPr>
                        <a:t>Priprema za dijalizu</a:t>
                      </a:r>
                      <a:r>
                        <a:rPr kumimoji="0" lang="en-US"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mn-lt"/>
                      </a:endParaRPr>
                    </a:p>
                  </a:txBody>
                  <a:tcPr marL="81280" marR="81280" marT="40640" marB="40640" anchor="ctr" horzOverflow="overflow"/>
                </a:tc>
                <a:extLst>
                  <a:ext uri="{0D108BD9-81ED-4DB2-BD59-A6C34878D82A}">
                    <a16:rowId xmlns:a16="http://schemas.microsoft.com/office/drawing/2014/main" xmlns="" val="10005"/>
                  </a:ext>
                </a:extLst>
              </a:tr>
              <a:tr h="66318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5</a:t>
                      </a:r>
                      <a:endParaRPr kumimoji="0" lang="en-US" sz="1800" b="0" i="0" u="none" strike="noStrike" cap="none" normalizeH="0" baseline="0" dirty="0" smtClean="0">
                        <a:ln>
                          <a:noFill/>
                        </a:ln>
                        <a:solidFill>
                          <a:srgbClr val="FF0000"/>
                        </a:solidFill>
                        <a:effectLst/>
                        <a:latin typeface="+mn-lt"/>
                      </a:endParaRPr>
                    </a:p>
                  </a:txBody>
                  <a:tcPr marL="81280" marR="81280" marT="40640" marB="40640"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dirty="0" smtClean="0">
                          <a:ln>
                            <a:noFill/>
                          </a:ln>
                          <a:effectLst/>
                        </a:rPr>
                        <a:t>  Terminalna </a:t>
                      </a:r>
                      <a:r>
                        <a:rPr kumimoji="0" lang="en-US" sz="1800" u="none" strike="noStrike" cap="none" normalizeH="0" baseline="0" dirty="0" smtClean="0">
                          <a:ln>
                            <a:noFill/>
                          </a:ln>
                          <a:effectLst/>
                        </a:rPr>
                        <a:t>BI</a:t>
                      </a:r>
                      <a:r>
                        <a:rPr kumimoji="0" lang="hr-HR"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mn-lt"/>
                      </a:endParaRPr>
                    </a:p>
                  </a:txBody>
                  <a:tcPr marL="81280" marR="81280" marT="40640" marB="40640"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hr-HR" sz="1800" u="none" strike="noStrike" cap="none" normalizeH="0" baseline="0" dirty="0" smtClean="0">
                          <a:ln>
                            <a:noFill/>
                          </a:ln>
                          <a:effectLst/>
                          <a:sym typeface="Symbol" pitchFamily="18" charset="2"/>
                        </a:rPr>
                        <a:t></a:t>
                      </a:r>
                      <a:r>
                        <a:rPr kumimoji="0" lang="hr-HR" sz="1800" u="none" strike="noStrike" cap="none" normalizeH="0" baseline="0" dirty="0" smtClean="0">
                          <a:ln>
                            <a:noFill/>
                          </a:ln>
                          <a:effectLst/>
                        </a:rPr>
                        <a:t> 15 ili dijaliza</a:t>
                      </a:r>
                      <a:r>
                        <a:rPr kumimoji="0" lang="en-US"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mn-lt"/>
                      </a:endParaRPr>
                    </a:p>
                  </a:txBody>
                  <a:tcPr marL="81280" marR="81280" marT="40640" marB="40640" anchor="ctr" horzOverflow="overflow"/>
                </a:tc>
                <a:tc>
                  <a:txBody>
                    <a:bodyPr/>
                    <a:lstStyle/>
                    <a:p>
                      <a:pPr marL="0" marR="0" lvl="0" indent="0" algn="l" defTabSz="914400" rtl="0" eaLnBrk="0" fontAlgn="base" latinLnBrk="0" hangingPunct="0">
                        <a:lnSpc>
                          <a:spcPct val="90000"/>
                        </a:lnSpc>
                        <a:spcBef>
                          <a:spcPct val="20000"/>
                        </a:spcBef>
                        <a:spcAft>
                          <a:spcPct val="0"/>
                        </a:spcAft>
                        <a:buClrTx/>
                        <a:buSzTx/>
                        <a:buFontTx/>
                        <a:buNone/>
                        <a:tabLst/>
                      </a:pPr>
                      <a:r>
                        <a:rPr kumimoji="0" lang="hr-HR" sz="1800" u="none" strike="noStrike" cap="none" normalizeH="0" baseline="0" dirty="0" smtClean="0">
                          <a:ln>
                            <a:noFill/>
                          </a:ln>
                          <a:effectLst/>
                        </a:rPr>
                        <a:t>- Dijaliza</a:t>
                      </a:r>
                      <a:endParaRPr kumimoji="0" lang="en-GB" sz="1800" u="none" strike="noStrike" cap="none" normalizeH="0" baseline="0" dirty="0" smtClean="0">
                        <a:ln>
                          <a:noFill/>
                        </a:ln>
                        <a:effectLst/>
                      </a:endParaRPr>
                    </a:p>
                    <a:p>
                      <a:pPr marL="0" marR="0" lvl="0" indent="0" algn="l" defTabSz="914400" rtl="0" eaLnBrk="0" fontAlgn="base" latinLnBrk="0" hangingPunct="0">
                        <a:lnSpc>
                          <a:spcPct val="40000"/>
                        </a:lnSpc>
                        <a:spcBef>
                          <a:spcPct val="20000"/>
                        </a:spcBef>
                        <a:spcAft>
                          <a:spcPct val="0"/>
                        </a:spcAft>
                        <a:buClrTx/>
                        <a:buSzTx/>
                        <a:buFontTx/>
                        <a:buNone/>
                        <a:tabLst/>
                      </a:pPr>
                      <a:r>
                        <a:rPr kumimoji="0" lang="hr-HR" sz="1800" u="none" strike="noStrike" cap="none" normalizeH="0" baseline="0" dirty="0" smtClean="0">
                          <a:ln>
                            <a:noFill/>
                          </a:ln>
                          <a:effectLst/>
                        </a:rPr>
                        <a:t>- Priprema za </a:t>
                      </a:r>
                      <a:r>
                        <a:rPr kumimoji="0" lang="en-US" sz="1800" u="none" strike="noStrike" cap="none" normalizeH="0" baseline="0" dirty="0" err="1" smtClean="0">
                          <a:ln>
                            <a:noFill/>
                          </a:ln>
                          <a:effectLst/>
                        </a:rPr>
                        <a:t>transp</a:t>
                      </a:r>
                      <a:r>
                        <a:rPr kumimoji="0" lang="en-US" sz="1800" u="none" strike="noStrike" cap="none" normalizeH="0" baseline="0" dirty="0" smtClean="0">
                          <a:ln>
                            <a:noFill/>
                          </a:ln>
                          <a:effectLst/>
                        </a:rPr>
                        <a:t> </a:t>
                      </a:r>
                      <a:endParaRPr kumimoji="0" lang="en-US" sz="1800" b="0" i="0" u="none" strike="noStrike" cap="none" normalizeH="0" baseline="0" dirty="0" smtClean="0">
                        <a:ln>
                          <a:noFill/>
                        </a:ln>
                        <a:solidFill>
                          <a:schemeClr val="tx1"/>
                        </a:solidFill>
                        <a:effectLst/>
                        <a:latin typeface="+mn-lt"/>
                      </a:endParaRPr>
                    </a:p>
                  </a:txBody>
                  <a:tcPr marL="81280" marR="81280" marT="40640" marB="40640" horzOverflow="overflow"/>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xmlns="" val="1300737885"/>
      </p:ext>
    </p:extLst>
  </p:cSld>
  <p:clrMapOvr>
    <a:masterClrMapping/>
  </p:clrMapOvr>
  <p:transition>
    <p:pull dir="d"/>
    <p:sndAc>
      <p:stSnd>
        <p:snd r:embed="rId2" name="camera.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1026"/>
          <p:cNvSpPr>
            <a:spLocks noChangeArrowheads="1"/>
          </p:cNvSpPr>
          <p:nvPr/>
        </p:nvSpPr>
        <p:spPr bwMode="auto">
          <a:xfrm>
            <a:off x="6858000" y="2503311"/>
            <a:ext cx="2133600" cy="773289"/>
          </a:xfrm>
          <a:prstGeom prst="rect">
            <a:avLst/>
          </a:prstGeom>
          <a:solidFill>
            <a:srgbClr val="CD007C"/>
          </a:solidFill>
          <a:ln w="9525">
            <a:solidFill>
              <a:schemeClr val="tx1"/>
            </a:solidFill>
            <a:miter lim="800000"/>
            <a:headEnd/>
            <a:tailEnd/>
          </a:ln>
          <a:effectLst/>
        </p:spPr>
        <p:txBody>
          <a:bodyPr wrap="none" anchor="ctr"/>
          <a:lstStyle/>
          <a:p>
            <a:r>
              <a:rPr lang="de-DE" sz="1600" b="1">
                <a:solidFill>
                  <a:schemeClr val="tx2"/>
                </a:solidFill>
                <a:latin typeface="Arial" pitchFamily="34" charset="0"/>
              </a:rPr>
              <a:t>ESRD</a:t>
            </a:r>
          </a:p>
        </p:txBody>
      </p:sp>
      <p:sp>
        <p:nvSpPr>
          <p:cNvPr id="360451" name="Rectangle 1027"/>
          <p:cNvSpPr>
            <a:spLocks noGrp="1" noChangeArrowheads="1"/>
          </p:cNvSpPr>
          <p:nvPr>
            <p:ph type="title"/>
          </p:nvPr>
        </p:nvSpPr>
        <p:spPr>
          <a:xfrm>
            <a:off x="3209573" y="1384995"/>
            <a:ext cx="7886700" cy="1325563"/>
          </a:xfrm>
        </p:spPr>
        <p:txBody>
          <a:bodyPr/>
          <a:lstStyle/>
          <a:p>
            <a:r>
              <a:rPr lang="en-GB" sz="3200" b="1" dirty="0">
                <a:latin typeface="+mn-lt"/>
              </a:rPr>
              <a:t>STADIJUMI  HBI</a:t>
            </a:r>
            <a:endParaRPr lang="en-US" sz="3200" b="1" dirty="0">
              <a:latin typeface="+mn-lt"/>
            </a:endParaRPr>
          </a:p>
        </p:txBody>
      </p:sp>
      <p:sp>
        <p:nvSpPr>
          <p:cNvPr id="360452" name="Rectangle 1028"/>
          <p:cNvSpPr>
            <a:spLocks noChangeArrowheads="1"/>
          </p:cNvSpPr>
          <p:nvPr/>
        </p:nvSpPr>
        <p:spPr bwMode="auto">
          <a:xfrm>
            <a:off x="1896534" y="2480733"/>
            <a:ext cx="4873978" cy="773289"/>
          </a:xfrm>
          <a:prstGeom prst="rect">
            <a:avLst/>
          </a:prstGeom>
          <a:solidFill>
            <a:srgbClr val="FF33CC"/>
          </a:solidFill>
          <a:ln w="9525">
            <a:solidFill>
              <a:schemeClr val="tx1"/>
            </a:solidFill>
            <a:miter lim="800000"/>
            <a:headEnd/>
            <a:tailEnd/>
          </a:ln>
          <a:effectLst/>
        </p:spPr>
        <p:txBody>
          <a:bodyPr wrap="none" anchor="ctr"/>
          <a:lstStyle/>
          <a:p>
            <a:r>
              <a:rPr lang="de-DE" sz="1600" b="1" dirty="0">
                <a:latin typeface="Arial" pitchFamily="34" charset="0"/>
              </a:rPr>
              <a:t>CKD CARE</a:t>
            </a:r>
          </a:p>
        </p:txBody>
      </p:sp>
      <p:sp>
        <p:nvSpPr>
          <p:cNvPr id="360453" name="Rectangle 1029"/>
          <p:cNvSpPr>
            <a:spLocks noChangeArrowheads="1"/>
          </p:cNvSpPr>
          <p:nvPr/>
        </p:nvSpPr>
        <p:spPr bwMode="auto">
          <a:xfrm>
            <a:off x="1611489" y="2503311"/>
            <a:ext cx="214489" cy="773289"/>
          </a:xfrm>
          <a:prstGeom prst="rect">
            <a:avLst/>
          </a:prstGeom>
          <a:solidFill>
            <a:srgbClr val="FF99FF"/>
          </a:solidFill>
          <a:ln w="9525">
            <a:solidFill>
              <a:schemeClr val="tx1"/>
            </a:solidFill>
            <a:miter lim="800000"/>
            <a:headEnd/>
            <a:tailEnd/>
          </a:ln>
          <a:effectLst/>
        </p:spPr>
        <p:txBody>
          <a:bodyPr wrap="none" anchor="ctr"/>
          <a:lstStyle/>
          <a:p>
            <a:endParaRPr lang="de-DE" sz="1778" b="1">
              <a:solidFill>
                <a:schemeClr val="bg2"/>
              </a:solidFill>
              <a:latin typeface="Arial" pitchFamily="34" charset="0"/>
            </a:endParaRPr>
          </a:p>
        </p:txBody>
      </p:sp>
      <p:sp>
        <p:nvSpPr>
          <p:cNvPr id="360454" name="Rectangle 1030"/>
          <p:cNvSpPr>
            <a:spLocks noChangeArrowheads="1"/>
          </p:cNvSpPr>
          <p:nvPr/>
        </p:nvSpPr>
        <p:spPr bwMode="auto">
          <a:xfrm>
            <a:off x="1358901" y="2504723"/>
            <a:ext cx="155222" cy="773289"/>
          </a:xfrm>
          <a:prstGeom prst="rect">
            <a:avLst/>
          </a:prstGeom>
          <a:solidFill>
            <a:srgbClr val="C0C0C0"/>
          </a:solidFill>
          <a:ln w="9525">
            <a:solidFill>
              <a:schemeClr val="tx1"/>
            </a:solidFill>
            <a:miter lim="800000"/>
            <a:headEnd/>
            <a:tailEnd/>
          </a:ln>
          <a:effectLst/>
        </p:spPr>
        <p:txBody>
          <a:bodyPr wrap="none" anchor="ctr"/>
          <a:lstStyle/>
          <a:p>
            <a:endParaRPr lang="de-DE" sz="1778" b="1">
              <a:solidFill>
                <a:schemeClr val="bg2"/>
              </a:solidFill>
              <a:latin typeface="Arial" pitchFamily="34" charset="0"/>
            </a:endParaRPr>
          </a:p>
        </p:txBody>
      </p:sp>
      <p:sp>
        <p:nvSpPr>
          <p:cNvPr id="360455" name="Rectangle 1031"/>
          <p:cNvSpPr>
            <a:spLocks noChangeArrowheads="1"/>
          </p:cNvSpPr>
          <p:nvPr/>
        </p:nvSpPr>
        <p:spPr bwMode="auto">
          <a:xfrm>
            <a:off x="1171222" y="2503311"/>
            <a:ext cx="97367" cy="773289"/>
          </a:xfrm>
          <a:prstGeom prst="rect">
            <a:avLst/>
          </a:prstGeom>
          <a:solidFill>
            <a:srgbClr val="DDDDDD"/>
          </a:solidFill>
          <a:ln w="9525">
            <a:solidFill>
              <a:schemeClr val="tx1"/>
            </a:solidFill>
            <a:miter lim="800000"/>
            <a:headEnd/>
            <a:tailEnd/>
          </a:ln>
          <a:effectLst/>
        </p:spPr>
        <p:txBody>
          <a:bodyPr wrap="none" anchor="ctr"/>
          <a:lstStyle/>
          <a:p>
            <a:endParaRPr lang="de-DE" sz="1778" b="1">
              <a:solidFill>
                <a:schemeClr val="bg2"/>
              </a:solidFill>
              <a:latin typeface="Arial" pitchFamily="34" charset="0"/>
            </a:endParaRPr>
          </a:p>
        </p:txBody>
      </p:sp>
      <p:sp>
        <p:nvSpPr>
          <p:cNvPr id="360456" name="Rectangle 1032"/>
          <p:cNvSpPr>
            <a:spLocks noChangeArrowheads="1"/>
          </p:cNvSpPr>
          <p:nvPr/>
        </p:nvSpPr>
        <p:spPr bwMode="auto">
          <a:xfrm>
            <a:off x="1024467" y="2504723"/>
            <a:ext cx="59267" cy="773289"/>
          </a:xfrm>
          <a:prstGeom prst="rect">
            <a:avLst/>
          </a:prstGeom>
          <a:solidFill>
            <a:srgbClr val="EAEAEA"/>
          </a:solidFill>
          <a:ln w="9525">
            <a:solidFill>
              <a:schemeClr val="tx1"/>
            </a:solidFill>
            <a:miter lim="800000"/>
            <a:headEnd/>
            <a:tailEnd/>
          </a:ln>
          <a:effectLst/>
        </p:spPr>
        <p:txBody>
          <a:bodyPr wrap="none" anchor="ctr"/>
          <a:lstStyle/>
          <a:p>
            <a:endParaRPr lang="de-DE" sz="1778" b="1">
              <a:solidFill>
                <a:schemeClr val="bg2"/>
              </a:solidFill>
              <a:latin typeface="Arial" pitchFamily="34" charset="0"/>
            </a:endParaRPr>
          </a:p>
        </p:txBody>
      </p:sp>
      <p:sp>
        <p:nvSpPr>
          <p:cNvPr id="360457" name="Rectangle 1033"/>
          <p:cNvSpPr>
            <a:spLocks noChangeArrowheads="1"/>
          </p:cNvSpPr>
          <p:nvPr/>
        </p:nvSpPr>
        <p:spPr bwMode="auto">
          <a:xfrm>
            <a:off x="6860823" y="3572933"/>
            <a:ext cx="2120900" cy="750711"/>
          </a:xfrm>
          <a:prstGeom prst="rect">
            <a:avLst/>
          </a:prstGeom>
          <a:solidFill>
            <a:srgbClr val="CD007C"/>
          </a:solidFill>
          <a:ln w="9525">
            <a:solidFill>
              <a:schemeClr val="tx1"/>
            </a:solidFill>
            <a:miter lim="800000"/>
            <a:headEnd/>
            <a:tailEnd/>
          </a:ln>
          <a:effectLst/>
        </p:spPr>
        <p:txBody>
          <a:bodyPr wrap="none" anchor="ctr"/>
          <a:lstStyle/>
          <a:p>
            <a:r>
              <a:rPr lang="de-DE" sz="2489" b="1">
                <a:solidFill>
                  <a:schemeClr val="folHlink"/>
                </a:solidFill>
                <a:latin typeface="Arial" pitchFamily="34" charset="0"/>
              </a:rPr>
              <a:t>Stage 5</a:t>
            </a:r>
          </a:p>
        </p:txBody>
      </p:sp>
      <p:sp>
        <p:nvSpPr>
          <p:cNvPr id="360458" name="Rectangle 1034"/>
          <p:cNvSpPr>
            <a:spLocks noChangeArrowheads="1"/>
          </p:cNvSpPr>
          <p:nvPr/>
        </p:nvSpPr>
        <p:spPr bwMode="auto">
          <a:xfrm>
            <a:off x="5156200" y="3572933"/>
            <a:ext cx="1604434" cy="750711"/>
          </a:xfrm>
          <a:prstGeom prst="rect">
            <a:avLst/>
          </a:prstGeom>
          <a:solidFill>
            <a:srgbClr val="FF3399"/>
          </a:solidFill>
          <a:ln w="9525">
            <a:solidFill>
              <a:schemeClr val="tx1"/>
            </a:solidFill>
            <a:miter lim="800000"/>
            <a:headEnd/>
            <a:tailEnd/>
          </a:ln>
          <a:effectLst/>
        </p:spPr>
        <p:txBody>
          <a:bodyPr wrap="none" anchor="ctr"/>
          <a:lstStyle/>
          <a:p>
            <a:r>
              <a:rPr lang="de-DE" sz="2489" b="1">
                <a:solidFill>
                  <a:schemeClr val="folHlink"/>
                </a:solidFill>
                <a:latin typeface="Arial" pitchFamily="34" charset="0"/>
              </a:rPr>
              <a:t>Stage 4</a:t>
            </a:r>
          </a:p>
        </p:txBody>
      </p:sp>
      <p:sp>
        <p:nvSpPr>
          <p:cNvPr id="360459" name="Rectangle 1035"/>
          <p:cNvSpPr>
            <a:spLocks noChangeArrowheads="1"/>
          </p:cNvSpPr>
          <p:nvPr/>
        </p:nvSpPr>
        <p:spPr bwMode="auto">
          <a:xfrm>
            <a:off x="3486856" y="3574345"/>
            <a:ext cx="1604433" cy="750711"/>
          </a:xfrm>
          <a:prstGeom prst="rect">
            <a:avLst/>
          </a:prstGeom>
          <a:solidFill>
            <a:srgbClr val="FF33CC"/>
          </a:solidFill>
          <a:ln w="9525">
            <a:solidFill>
              <a:schemeClr val="tx1"/>
            </a:solidFill>
            <a:miter lim="800000"/>
            <a:headEnd/>
            <a:tailEnd/>
          </a:ln>
          <a:effectLst/>
        </p:spPr>
        <p:txBody>
          <a:bodyPr wrap="none" anchor="ctr"/>
          <a:lstStyle/>
          <a:p>
            <a:r>
              <a:rPr lang="de-DE" sz="2489" b="1">
                <a:solidFill>
                  <a:schemeClr val="folHlink"/>
                </a:solidFill>
                <a:latin typeface="Arial" pitchFamily="34" charset="0"/>
              </a:rPr>
              <a:t>Stage 3</a:t>
            </a:r>
          </a:p>
        </p:txBody>
      </p:sp>
      <p:sp>
        <p:nvSpPr>
          <p:cNvPr id="360460" name="Rectangle 1036"/>
          <p:cNvSpPr>
            <a:spLocks noChangeArrowheads="1"/>
          </p:cNvSpPr>
          <p:nvPr/>
        </p:nvSpPr>
        <p:spPr bwMode="auto">
          <a:xfrm>
            <a:off x="1804812" y="3574345"/>
            <a:ext cx="1605844" cy="750711"/>
          </a:xfrm>
          <a:prstGeom prst="rect">
            <a:avLst/>
          </a:prstGeom>
          <a:solidFill>
            <a:srgbClr val="FF99FF"/>
          </a:solidFill>
          <a:ln w="9525">
            <a:solidFill>
              <a:schemeClr val="tx1"/>
            </a:solidFill>
            <a:miter lim="800000"/>
            <a:headEnd/>
            <a:tailEnd/>
          </a:ln>
          <a:effectLst/>
        </p:spPr>
        <p:txBody>
          <a:bodyPr wrap="none" anchor="ctr"/>
          <a:lstStyle/>
          <a:p>
            <a:r>
              <a:rPr lang="de-DE" sz="2489" b="1">
                <a:solidFill>
                  <a:schemeClr val="folHlink"/>
                </a:solidFill>
                <a:latin typeface="Arial" pitchFamily="34" charset="0"/>
              </a:rPr>
              <a:t>Stage 2</a:t>
            </a:r>
          </a:p>
        </p:txBody>
      </p:sp>
      <p:sp>
        <p:nvSpPr>
          <p:cNvPr id="360461" name="Rectangle 1037"/>
          <p:cNvSpPr>
            <a:spLocks noChangeArrowheads="1"/>
          </p:cNvSpPr>
          <p:nvPr/>
        </p:nvSpPr>
        <p:spPr bwMode="auto">
          <a:xfrm>
            <a:off x="112889" y="3572933"/>
            <a:ext cx="1604434" cy="750711"/>
          </a:xfrm>
          <a:prstGeom prst="rect">
            <a:avLst/>
          </a:prstGeom>
          <a:solidFill>
            <a:srgbClr val="DDDDDD"/>
          </a:solidFill>
          <a:ln w="9525">
            <a:solidFill>
              <a:schemeClr val="tx1"/>
            </a:solidFill>
            <a:miter lim="800000"/>
            <a:headEnd/>
            <a:tailEnd/>
          </a:ln>
          <a:effectLst/>
        </p:spPr>
        <p:txBody>
          <a:bodyPr wrap="none" anchor="ctr"/>
          <a:lstStyle/>
          <a:p>
            <a:r>
              <a:rPr lang="de-DE" sz="2489" b="1">
                <a:solidFill>
                  <a:schemeClr val="folHlink"/>
                </a:solidFill>
                <a:latin typeface="Arial" pitchFamily="34" charset="0"/>
              </a:rPr>
              <a:t>Stage 1</a:t>
            </a:r>
          </a:p>
        </p:txBody>
      </p:sp>
      <p:sp>
        <p:nvSpPr>
          <p:cNvPr id="360462" name="Text Box 1038"/>
          <p:cNvSpPr txBox="1">
            <a:spLocks noChangeArrowheads="1"/>
          </p:cNvSpPr>
          <p:nvPr/>
        </p:nvSpPr>
        <p:spPr bwMode="auto">
          <a:xfrm>
            <a:off x="2942167" y="5077178"/>
            <a:ext cx="3421129" cy="475387"/>
          </a:xfrm>
          <a:prstGeom prst="rect">
            <a:avLst/>
          </a:prstGeom>
          <a:noFill/>
          <a:ln w="9525">
            <a:noFill/>
            <a:miter lim="800000"/>
            <a:headEnd/>
            <a:tailEnd/>
          </a:ln>
          <a:effectLst/>
        </p:spPr>
        <p:txBody>
          <a:bodyPr wrap="none">
            <a:spAutoFit/>
          </a:bodyPr>
          <a:lstStyle/>
          <a:p>
            <a:r>
              <a:rPr lang="de-DE" sz="2489" b="1">
                <a:solidFill>
                  <a:schemeClr val="bg1"/>
                </a:solidFill>
                <a:effectLst>
                  <a:outerShdw blurRad="38100" dist="38100" dir="2700000" algn="tl">
                    <a:srgbClr val="000000"/>
                  </a:outerShdw>
                </a:effectLst>
              </a:rPr>
              <a:t>eGFR* (mL/min/1.73m</a:t>
            </a:r>
            <a:r>
              <a:rPr lang="de-DE" sz="2489" b="1" baseline="30000">
                <a:solidFill>
                  <a:schemeClr val="bg1"/>
                </a:solidFill>
                <a:effectLst>
                  <a:outerShdw blurRad="38100" dist="38100" dir="2700000" algn="tl">
                    <a:srgbClr val="000000"/>
                  </a:outerShdw>
                </a:effectLst>
              </a:rPr>
              <a:t>2</a:t>
            </a:r>
            <a:r>
              <a:rPr lang="de-DE" sz="2489" b="1">
                <a:solidFill>
                  <a:schemeClr val="bg1"/>
                </a:solidFill>
                <a:effectLst>
                  <a:outerShdw blurRad="38100" dist="38100" dir="2700000" algn="tl">
                    <a:srgbClr val="000000"/>
                  </a:outerShdw>
                </a:effectLst>
              </a:rPr>
              <a:t>)</a:t>
            </a:r>
          </a:p>
        </p:txBody>
      </p:sp>
      <p:sp>
        <p:nvSpPr>
          <p:cNvPr id="360463" name="Text Box 1039"/>
          <p:cNvSpPr txBox="1">
            <a:spLocks noChangeArrowheads="1"/>
          </p:cNvSpPr>
          <p:nvPr/>
        </p:nvSpPr>
        <p:spPr bwMode="auto">
          <a:xfrm>
            <a:off x="64912" y="4408311"/>
            <a:ext cx="1794787" cy="721608"/>
          </a:xfrm>
          <a:prstGeom prst="rect">
            <a:avLst/>
          </a:prstGeom>
          <a:noFill/>
          <a:ln w="9525">
            <a:noFill/>
            <a:miter lim="800000"/>
            <a:headEnd/>
            <a:tailEnd/>
          </a:ln>
          <a:effectLst/>
        </p:spPr>
        <p:txBody>
          <a:bodyPr wrap="none">
            <a:spAutoFit/>
          </a:bodyPr>
          <a:lstStyle/>
          <a:p>
            <a:pPr defTabSz="616664"/>
            <a:r>
              <a:rPr lang="de-DE" sz="2489" b="1" dirty="0">
                <a:solidFill>
                  <a:schemeClr val="bg1"/>
                </a:solidFill>
                <a:effectLst>
                  <a:outerShdw blurRad="38100" dist="38100" dir="2700000" algn="tl">
                    <a:srgbClr val="000000"/>
                  </a:outerShdw>
                </a:effectLst>
              </a:rPr>
              <a:t>&gt;90</a:t>
            </a:r>
          </a:p>
          <a:p>
            <a:pPr defTabSz="616664"/>
            <a:r>
              <a:rPr lang="de-DE" sz="1600" b="1" dirty="0">
                <a:solidFill>
                  <a:schemeClr val="bg1"/>
                </a:solidFill>
                <a:effectLst>
                  <a:outerShdw blurRad="38100" dist="38100" dir="2700000" algn="tl">
                    <a:srgbClr val="000000"/>
                  </a:outerShdw>
                </a:effectLst>
              </a:rPr>
              <a:t>(&amp; kidney damage)</a:t>
            </a:r>
          </a:p>
        </p:txBody>
      </p:sp>
      <p:sp>
        <p:nvSpPr>
          <p:cNvPr id="360464" name="Text Box 1040"/>
          <p:cNvSpPr txBox="1">
            <a:spLocks noChangeArrowheads="1"/>
          </p:cNvSpPr>
          <p:nvPr/>
        </p:nvSpPr>
        <p:spPr bwMode="auto">
          <a:xfrm>
            <a:off x="2149123" y="4408312"/>
            <a:ext cx="930063" cy="475387"/>
          </a:xfrm>
          <a:prstGeom prst="rect">
            <a:avLst/>
          </a:prstGeom>
          <a:noFill/>
          <a:ln w="9525">
            <a:noFill/>
            <a:miter lim="800000"/>
            <a:headEnd/>
            <a:tailEnd/>
          </a:ln>
          <a:effectLst/>
        </p:spPr>
        <p:txBody>
          <a:bodyPr wrap="none">
            <a:spAutoFit/>
          </a:bodyPr>
          <a:lstStyle/>
          <a:p>
            <a:pPr defTabSz="616664"/>
            <a:r>
              <a:rPr lang="de-DE" sz="2489" b="1">
                <a:solidFill>
                  <a:schemeClr val="bg1"/>
                </a:solidFill>
                <a:effectLst>
                  <a:outerShdw blurRad="38100" dist="38100" dir="2700000" algn="tl">
                    <a:srgbClr val="000000"/>
                  </a:outerShdw>
                </a:effectLst>
              </a:rPr>
              <a:t>60-89</a:t>
            </a:r>
          </a:p>
        </p:txBody>
      </p:sp>
      <p:sp>
        <p:nvSpPr>
          <p:cNvPr id="360465" name="Text Box 1041"/>
          <p:cNvSpPr txBox="1">
            <a:spLocks noChangeArrowheads="1"/>
          </p:cNvSpPr>
          <p:nvPr/>
        </p:nvSpPr>
        <p:spPr bwMode="auto">
          <a:xfrm>
            <a:off x="3831167" y="4408312"/>
            <a:ext cx="930063" cy="475387"/>
          </a:xfrm>
          <a:prstGeom prst="rect">
            <a:avLst/>
          </a:prstGeom>
          <a:noFill/>
          <a:ln w="9525">
            <a:noFill/>
            <a:miter lim="800000"/>
            <a:headEnd/>
            <a:tailEnd/>
          </a:ln>
          <a:effectLst/>
        </p:spPr>
        <p:txBody>
          <a:bodyPr wrap="none">
            <a:spAutoFit/>
          </a:bodyPr>
          <a:lstStyle/>
          <a:p>
            <a:pPr defTabSz="616664"/>
            <a:r>
              <a:rPr lang="de-DE" sz="2489" b="1">
                <a:solidFill>
                  <a:schemeClr val="bg1"/>
                </a:solidFill>
                <a:effectLst>
                  <a:outerShdw blurRad="38100" dist="38100" dir="2700000" algn="tl">
                    <a:srgbClr val="000000"/>
                  </a:outerShdw>
                </a:effectLst>
              </a:rPr>
              <a:t>30-59</a:t>
            </a:r>
          </a:p>
        </p:txBody>
      </p:sp>
      <p:sp>
        <p:nvSpPr>
          <p:cNvPr id="360466" name="Text Box 1042"/>
          <p:cNvSpPr txBox="1">
            <a:spLocks noChangeArrowheads="1"/>
          </p:cNvSpPr>
          <p:nvPr/>
        </p:nvSpPr>
        <p:spPr bwMode="auto">
          <a:xfrm>
            <a:off x="5484990" y="4408312"/>
            <a:ext cx="930063" cy="475387"/>
          </a:xfrm>
          <a:prstGeom prst="rect">
            <a:avLst/>
          </a:prstGeom>
          <a:noFill/>
          <a:ln w="9525">
            <a:noFill/>
            <a:miter lim="800000"/>
            <a:headEnd/>
            <a:tailEnd/>
          </a:ln>
          <a:effectLst/>
        </p:spPr>
        <p:txBody>
          <a:bodyPr wrap="none">
            <a:spAutoFit/>
          </a:bodyPr>
          <a:lstStyle/>
          <a:p>
            <a:pPr defTabSz="616664"/>
            <a:r>
              <a:rPr lang="de-DE" sz="2489" b="1">
                <a:solidFill>
                  <a:schemeClr val="bg1"/>
                </a:solidFill>
                <a:effectLst>
                  <a:outerShdw blurRad="38100" dist="38100" dir="2700000" algn="tl">
                    <a:srgbClr val="000000"/>
                  </a:outerShdw>
                </a:effectLst>
              </a:rPr>
              <a:t>15-29</a:t>
            </a:r>
          </a:p>
        </p:txBody>
      </p:sp>
      <p:sp>
        <p:nvSpPr>
          <p:cNvPr id="360467" name="Text Box 1043"/>
          <p:cNvSpPr txBox="1">
            <a:spLocks noChangeArrowheads="1"/>
          </p:cNvSpPr>
          <p:nvPr/>
        </p:nvSpPr>
        <p:spPr bwMode="auto">
          <a:xfrm>
            <a:off x="7258756" y="4408311"/>
            <a:ext cx="1164421" cy="721608"/>
          </a:xfrm>
          <a:prstGeom prst="rect">
            <a:avLst/>
          </a:prstGeom>
          <a:noFill/>
          <a:ln w="9525">
            <a:noFill/>
            <a:miter lim="800000"/>
            <a:headEnd/>
            <a:tailEnd/>
          </a:ln>
          <a:effectLst/>
        </p:spPr>
        <p:txBody>
          <a:bodyPr wrap="none">
            <a:spAutoFit/>
          </a:bodyPr>
          <a:lstStyle/>
          <a:p>
            <a:pPr defTabSz="616664"/>
            <a:r>
              <a:rPr lang="de-DE" sz="2489" b="1">
                <a:solidFill>
                  <a:schemeClr val="bg1"/>
                </a:solidFill>
                <a:effectLst>
                  <a:outerShdw blurRad="38100" dist="38100" dir="2700000" algn="tl">
                    <a:srgbClr val="000000"/>
                  </a:outerShdw>
                </a:effectLst>
              </a:rPr>
              <a:t>&lt;15</a:t>
            </a:r>
          </a:p>
          <a:p>
            <a:pPr defTabSz="616664"/>
            <a:r>
              <a:rPr lang="de-DE" sz="1600" b="1">
                <a:solidFill>
                  <a:schemeClr val="bg1"/>
                </a:solidFill>
                <a:effectLst>
                  <a:outerShdw blurRad="38100" dist="38100" dir="2700000" algn="tl">
                    <a:srgbClr val="000000"/>
                  </a:outerShdw>
                </a:effectLst>
              </a:rPr>
              <a:t>(or dialysis)</a:t>
            </a:r>
          </a:p>
        </p:txBody>
      </p:sp>
      <p:sp>
        <p:nvSpPr>
          <p:cNvPr id="360469" name="Text Box 1045"/>
          <p:cNvSpPr txBox="1">
            <a:spLocks noChangeArrowheads="1"/>
          </p:cNvSpPr>
          <p:nvPr/>
        </p:nvSpPr>
        <p:spPr bwMode="auto">
          <a:xfrm>
            <a:off x="6870701" y="3249789"/>
            <a:ext cx="2007281" cy="283796"/>
          </a:xfrm>
          <a:prstGeom prst="rect">
            <a:avLst/>
          </a:prstGeom>
          <a:noFill/>
          <a:ln w="9525">
            <a:noFill/>
            <a:miter lim="800000"/>
            <a:headEnd/>
            <a:tailEnd/>
          </a:ln>
          <a:effectLst/>
        </p:spPr>
        <p:txBody>
          <a:bodyPr wrap="none">
            <a:spAutoFit/>
          </a:bodyPr>
          <a:lstStyle/>
          <a:p>
            <a:pPr algn="l" eaLnBrk="1" hangingPunct="1"/>
            <a:r>
              <a:rPr lang="en-GB" sz="1244">
                <a:solidFill>
                  <a:schemeClr val="bg1"/>
                </a:solidFill>
                <a:latin typeface="Arial" pitchFamily="34" charset="0"/>
              </a:rPr>
              <a:t>End Stage Renal Disease</a:t>
            </a:r>
            <a:endParaRPr lang="en-US" sz="1244">
              <a:solidFill>
                <a:schemeClr val="bg1"/>
              </a:solidFill>
              <a:latin typeface="Arial" pitchFamily="34" charset="0"/>
            </a:endParaRPr>
          </a:p>
        </p:txBody>
      </p:sp>
    </p:spTree>
    <p:extLst>
      <p:ext uri="{BB962C8B-B14F-4D97-AF65-F5344CB8AC3E}">
        <p14:creationId xmlns:p14="http://schemas.microsoft.com/office/powerpoint/2010/main" xmlns="" val="2798095485"/>
      </p:ext>
    </p:extLst>
  </p:cSld>
  <p:clrMapOvr>
    <a:masterClrMapping/>
  </p:clrMapOvr>
  <p:transition>
    <p:pull dir="d"/>
    <p:sndAc>
      <p:stSnd>
        <p:snd r:embed="rId3" name="camera.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7239000" y="6400800"/>
            <a:ext cx="1905000" cy="457200"/>
          </a:xfrm>
        </p:spPr>
        <p:txBody>
          <a:bodyPr/>
          <a:lstStyle/>
          <a:p>
            <a:pPr>
              <a:defRPr/>
            </a:pPr>
            <a:fld id="{DBA85401-7ADE-40BB-93D5-8D2F7771FD4D}" type="slidenum">
              <a:rPr lang="en-US"/>
              <a:pPr>
                <a:defRPr/>
              </a:pPr>
              <a:t>24</a:t>
            </a:fld>
            <a:endParaRPr lang="en-US"/>
          </a:p>
        </p:txBody>
      </p:sp>
      <p:sp>
        <p:nvSpPr>
          <p:cNvPr id="26627" name="Text Box 2"/>
          <p:cNvSpPr txBox="1">
            <a:spLocks noChangeArrowheads="1"/>
          </p:cNvSpPr>
          <p:nvPr/>
        </p:nvSpPr>
        <p:spPr bwMode="auto">
          <a:xfrm>
            <a:off x="642938" y="1571625"/>
            <a:ext cx="8153400" cy="4594225"/>
          </a:xfrm>
          <a:prstGeom prst="rect">
            <a:avLst/>
          </a:prstGeom>
          <a:noFill/>
          <a:ln w="9525">
            <a:noFill/>
            <a:miter lim="800000"/>
            <a:headEnd/>
            <a:tailEnd/>
          </a:ln>
        </p:spPr>
        <p:txBody>
          <a:bodyPr>
            <a:spAutoFit/>
          </a:bodyPr>
          <a:lstStyle/>
          <a:p>
            <a:pPr>
              <a:lnSpc>
                <a:spcPct val="105000"/>
              </a:lnSpc>
              <a:spcBef>
                <a:spcPct val="30000"/>
              </a:spcBef>
            </a:pPr>
            <a:r>
              <a:rPr lang="en-US" sz="2000" b="1" i="1">
                <a:solidFill>
                  <a:srgbClr val="FFFF00"/>
                </a:solidFill>
              </a:rPr>
              <a:t>I Стадијум</a:t>
            </a:r>
            <a:endParaRPr lang="en-US" sz="2000">
              <a:solidFill>
                <a:srgbClr val="FFFF00"/>
              </a:solidFill>
            </a:endParaRPr>
          </a:p>
          <a:p>
            <a:pPr lvl="1">
              <a:lnSpc>
                <a:spcPct val="105000"/>
              </a:lnSpc>
              <a:spcBef>
                <a:spcPct val="30000"/>
              </a:spcBef>
              <a:buClr>
                <a:srgbClr val="FFFF00"/>
              </a:buClr>
              <a:buFont typeface="Wingdings" pitchFamily="2" charset="2"/>
              <a:buChar char="Ø"/>
            </a:pPr>
            <a:r>
              <a:rPr lang="en-US" sz="2000"/>
              <a:t> </a:t>
            </a:r>
            <a:r>
              <a:rPr lang="sr-Cyrl-CS" sz="2000"/>
              <a:t>Ј</a:t>
            </a:r>
            <a:r>
              <a:rPr lang="en-US" sz="2000"/>
              <a:t>ачина гломеруларне филтрације (ЈГФ) – 30-50 </a:t>
            </a:r>
            <a:r>
              <a:rPr lang="en-US" sz="2000" i="1"/>
              <a:t>ml/мin</a:t>
            </a:r>
            <a:r>
              <a:rPr lang="sr-Cyrl-CS" sz="2000" i="1"/>
              <a:t>,</a:t>
            </a:r>
            <a:endParaRPr lang="en-US" sz="2000"/>
          </a:p>
          <a:p>
            <a:pPr lvl="1">
              <a:lnSpc>
                <a:spcPct val="105000"/>
              </a:lnSpc>
              <a:spcBef>
                <a:spcPct val="30000"/>
              </a:spcBef>
              <a:buClr>
                <a:srgbClr val="FFFF00"/>
              </a:buClr>
              <a:buFont typeface="Wingdings" pitchFamily="2" charset="2"/>
              <a:buChar char="Ø"/>
            </a:pPr>
            <a:r>
              <a:rPr lang="en-US" sz="2000"/>
              <a:t> </a:t>
            </a:r>
            <a:r>
              <a:rPr lang="sr-Cyrl-CS" sz="2000"/>
              <a:t>Н</a:t>
            </a:r>
            <a:r>
              <a:rPr lang="en-US" sz="2000"/>
              <a:t>ема азотемије</a:t>
            </a:r>
            <a:r>
              <a:rPr lang="sr-Cyrl-CS" sz="2000"/>
              <a:t>,</a:t>
            </a:r>
            <a:endParaRPr lang="en-US" sz="2000"/>
          </a:p>
          <a:p>
            <a:pPr lvl="1">
              <a:lnSpc>
                <a:spcPct val="105000"/>
              </a:lnSpc>
              <a:spcBef>
                <a:spcPct val="30000"/>
              </a:spcBef>
              <a:buClr>
                <a:srgbClr val="FFFF00"/>
              </a:buClr>
              <a:buFont typeface="Wingdings" pitchFamily="2" charset="2"/>
              <a:buChar char="Ø"/>
            </a:pPr>
            <a:r>
              <a:rPr lang="en-US" sz="2000"/>
              <a:t> </a:t>
            </a:r>
            <a:r>
              <a:rPr lang="sr-Cyrl-CS" sz="2000"/>
              <a:t>Б</a:t>
            </a:r>
            <a:r>
              <a:rPr lang="en-US" sz="2000"/>
              <a:t>ез субјективних тегоба</a:t>
            </a:r>
            <a:r>
              <a:rPr lang="sr-Cyrl-CS" sz="2000"/>
              <a:t>.</a:t>
            </a:r>
            <a:endParaRPr lang="en-US" sz="2000" b="1" i="1"/>
          </a:p>
          <a:p>
            <a:pPr>
              <a:lnSpc>
                <a:spcPct val="105000"/>
              </a:lnSpc>
              <a:spcBef>
                <a:spcPct val="30000"/>
              </a:spcBef>
            </a:pPr>
            <a:r>
              <a:rPr lang="en-US" sz="2000" b="1" i="1">
                <a:solidFill>
                  <a:srgbClr val="FFFF00"/>
                </a:solidFill>
              </a:rPr>
              <a:t>II Стадијум</a:t>
            </a:r>
            <a:endParaRPr lang="de-DE" sz="2000">
              <a:solidFill>
                <a:srgbClr val="FFFF00"/>
              </a:solidFill>
            </a:endParaRPr>
          </a:p>
          <a:p>
            <a:pPr lvl="1">
              <a:lnSpc>
                <a:spcPct val="105000"/>
              </a:lnSpc>
              <a:spcBef>
                <a:spcPct val="30000"/>
              </a:spcBef>
              <a:buClr>
                <a:srgbClr val="FFFF00"/>
              </a:buClr>
              <a:buFont typeface="Wingdings" pitchFamily="2" charset="2"/>
              <a:buChar char="Ø"/>
            </a:pPr>
            <a:r>
              <a:rPr lang="de-DE" sz="2000"/>
              <a:t> </a:t>
            </a:r>
            <a:r>
              <a:rPr lang="sr-Cyrl-CS" sz="2000"/>
              <a:t>Ј</a:t>
            </a:r>
            <a:r>
              <a:rPr lang="de-DE" sz="2000"/>
              <a:t>ачина</a:t>
            </a:r>
            <a:r>
              <a:rPr lang="sr-Cyrl-CS" sz="2000"/>
              <a:t> </a:t>
            </a:r>
            <a:r>
              <a:rPr lang="de-DE" sz="2000"/>
              <a:t>гломеруларне филтрације (ЈГФ) – 10-30 </a:t>
            </a:r>
            <a:r>
              <a:rPr lang="de-DE" sz="2000" i="1"/>
              <a:t>ml/мin</a:t>
            </a:r>
            <a:r>
              <a:rPr lang="sr-Cyrl-CS" sz="2000" i="1"/>
              <a:t>,</a:t>
            </a:r>
            <a:endParaRPr lang="en-US" sz="2000"/>
          </a:p>
          <a:p>
            <a:pPr lvl="1">
              <a:lnSpc>
                <a:spcPct val="105000"/>
              </a:lnSpc>
              <a:spcBef>
                <a:spcPct val="30000"/>
              </a:spcBef>
              <a:buClr>
                <a:srgbClr val="FFFF00"/>
              </a:buClr>
              <a:buFont typeface="Wingdings" pitchFamily="2" charset="2"/>
              <a:buChar char="Ø"/>
            </a:pPr>
            <a:r>
              <a:rPr lang="en-US" sz="2000"/>
              <a:t> </a:t>
            </a:r>
            <a:r>
              <a:rPr lang="sr-Cyrl-CS" sz="2000"/>
              <a:t>П</a:t>
            </a:r>
            <a:r>
              <a:rPr lang="en-US" sz="2000"/>
              <a:t>рисутна азотемија (уреа и креатинин)</a:t>
            </a:r>
            <a:r>
              <a:rPr lang="sr-Cyrl-CS" sz="2000"/>
              <a:t>,</a:t>
            </a:r>
            <a:endParaRPr lang="en-US" sz="2000"/>
          </a:p>
          <a:p>
            <a:pPr lvl="1">
              <a:lnSpc>
                <a:spcPct val="105000"/>
              </a:lnSpc>
              <a:spcBef>
                <a:spcPct val="30000"/>
              </a:spcBef>
              <a:buClr>
                <a:srgbClr val="FFFF00"/>
              </a:buClr>
              <a:buFont typeface="Wingdings" pitchFamily="2" charset="2"/>
              <a:buChar char="Ø"/>
            </a:pPr>
            <a:r>
              <a:rPr lang="en-US" sz="2000"/>
              <a:t> </a:t>
            </a:r>
            <a:r>
              <a:rPr lang="sr-Cyrl-CS" sz="2000"/>
              <a:t>К</a:t>
            </a:r>
            <a:r>
              <a:rPr lang="en-US" sz="2000"/>
              <a:t>линичка слика:  у почетном стадијуму азотемије нема</a:t>
            </a:r>
            <a:br>
              <a:rPr lang="en-US" sz="2000"/>
            </a:br>
            <a:r>
              <a:rPr lang="en-US" sz="2000"/>
              <a:t>    симптома, али са напредовањем бубрежне слабости</a:t>
            </a:r>
            <a:br>
              <a:rPr lang="en-US" sz="2000"/>
            </a:br>
            <a:r>
              <a:rPr lang="en-US" sz="2000"/>
              <a:t>    јављају се обилно мокрење (полиурија), мучнина, слаб</a:t>
            </a:r>
            <a:br>
              <a:rPr lang="en-US" sz="2000"/>
            </a:br>
            <a:r>
              <a:rPr lang="en-US" sz="2000"/>
              <a:t>    апетит, главобоља, малаксалост, хипертензија, поремећаји</a:t>
            </a:r>
            <a:br>
              <a:rPr lang="en-US" sz="2000"/>
            </a:br>
            <a:r>
              <a:rPr lang="en-US" sz="2000"/>
              <a:t>    метаболизма, анемија, ….</a:t>
            </a:r>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7239000" y="6400800"/>
            <a:ext cx="1905000" cy="457200"/>
          </a:xfrm>
        </p:spPr>
        <p:txBody>
          <a:bodyPr/>
          <a:lstStyle/>
          <a:p>
            <a:pPr>
              <a:defRPr/>
            </a:pPr>
            <a:fld id="{D30FB5F9-368D-48B7-8637-B58953099390}" type="slidenum">
              <a:rPr lang="en-US"/>
              <a:pPr>
                <a:defRPr/>
              </a:pPr>
              <a:t>25</a:t>
            </a:fld>
            <a:endParaRPr lang="en-US"/>
          </a:p>
        </p:txBody>
      </p:sp>
      <p:sp>
        <p:nvSpPr>
          <p:cNvPr id="27651" name="Text Box 2"/>
          <p:cNvSpPr txBox="1">
            <a:spLocks noChangeArrowheads="1"/>
          </p:cNvSpPr>
          <p:nvPr/>
        </p:nvSpPr>
        <p:spPr bwMode="auto">
          <a:xfrm>
            <a:off x="714375" y="2357438"/>
            <a:ext cx="8153400" cy="2632075"/>
          </a:xfrm>
          <a:prstGeom prst="rect">
            <a:avLst/>
          </a:prstGeom>
          <a:noFill/>
          <a:ln w="9525">
            <a:noFill/>
            <a:miter lim="800000"/>
            <a:headEnd/>
            <a:tailEnd/>
          </a:ln>
        </p:spPr>
        <p:txBody>
          <a:bodyPr>
            <a:spAutoFit/>
          </a:bodyPr>
          <a:lstStyle/>
          <a:p>
            <a:pPr>
              <a:lnSpc>
                <a:spcPct val="105000"/>
              </a:lnSpc>
              <a:spcBef>
                <a:spcPct val="30000"/>
              </a:spcBef>
            </a:pPr>
            <a:r>
              <a:rPr lang="en-US" sz="2000" b="1" i="1">
                <a:solidFill>
                  <a:srgbClr val="FFFF00"/>
                </a:solidFill>
              </a:rPr>
              <a:t>III Стадијум</a:t>
            </a:r>
            <a:endParaRPr lang="sr-Cyrl-CS" sz="2000" b="1" i="1">
              <a:solidFill>
                <a:srgbClr val="FFFF00"/>
              </a:solidFill>
            </a:endParaRPr>
          </a:p>
          <a:p>
            <a:pPr>
              <a:lnSpc>
                <a:spcPct val="105000"/>
              </a:lnSpc>
              <a:spcBef>
                <a:spcPct val="30000"/>
              </a:spcBef>
            </a:pPr>
            <a:endParaRPr lang="de-DE" sz="2000">
              <a:solidFill>
                <a:srgbClr val="FFFF00"/>
              </a:solidFill>
            </a:endParaRPr>
          </a:p>
          <a:p>
            <a:pPr lvl="1">
              <a:lnSpc>
                <a:spcPct val="105000"/>
              </a:lnSpc>
              <a:spcBef>
                <a:spcPct val="30000"/>
              </a:spcBef>
              <a:buClr>
                <a:srgbClr val="FFFF00"/>
              </a:buClr>
              <a:buFont typeface="Wingdings" pitchFamily="2" charset="2"/>
              <a:buChar char="Ø"/>
            </a:pPr>
            <a:r>
              <a:rPr lang="de-DE" sz="2000"/>
              <a:t> </a:t>
            </a:r>
            <a:r>
              <a:rPr lang="sr-Cyrl-CS" sz="2000"/>
              <a:t>С</a:t>
            </a:r>
            <a:r>
              <a:rPr lang="de-DE" sz="2000"/>
              <a:t>а напредовањем ХБИ (ЈГФ &lt; 10 </a:t>
            </a:r>
            <a:r>
              <a:rPr lang="de-DE" sz="2000" i="1"/>
              <a:t>ml/мin</a:t>
            </a:r>
            <a:r>
              <a:rPr lang="de-DE" sz="2000"/>
              <a:t>) развија се</a:t>
            </a:r>
            <a:br>
              <a:rPr lang="de-DE" sz="2000"/>
            </a:br>
            <a:r>
              <a:rPr lang="de-DE" sz="2000"/>
              <a:t>    уремични синдром</a:t>
            </a:r>
            <a:r>
              <a:rPr lang="sr-Cyrl-CS" sz="2000"/>
              <a:t>,</a:t>
            </a:r>
            <a:endParaRPr lang="de-DE" sz="2000"/>
          </a:p>
          <a:p>
            <a:pPr lvl="1">
              <a:lnSpc>
                <a:spcPct val="105000"/>
              </a:lnSpc>
              <a:spcBef>
                <a:spcPct val="30000"/>
              </a:spcBef>
              <a:buClr>
                <a:srgbClr val="FFFF00"/>
              </a:buClr>
              <a:buFont typeface="Wingdings" pitchFamily="2" charset="2"/>
              <a:buChar char="Ø"/>
            </a:pPr>
            <a:r>
              <a:rPr lang="de-DE" sz="2000"/>
              <a:t> </a:t>
            </a:r>
            <a:r>
              <a:rPr lang="sr-Cyrl-CS" sz="2000"/>
              <a:t>У </a:t>
            </a:r>
            <a:r>
              <a:rPr lang="de-DE" sz="2000"/>
              <a:t>овом стадијуму поред</a:t>
            </a:r>
            <a:r>
              <a:rPr lang="sr-Cyrl-CS" sz="2000"/>
              <a:t> </a:t>
            </a:r>
            <a:r>
              <a:rPr lang="de-DE" sz="2000"/>
              <a:t>изражене азотемије,</a:t>
            </a:r>
            <a:br>
              <a:rPr lang="de-DE" sz="2000"/>
            </a:br>
            <a:r>
              <a:rPr lang="de-DE" sz="2000"/>
              <a:t>    постоји</a:t>
            </a:r>
            <a:r>
              <a:rPr lang="sr-Cyrl-CS" sz="2000"/>
              <a:t> </a:t>
            </a:r>
            <a:r>
              <a:rPr lang="de-DE" sz="2000"/>
              <a:t>поремећај у равнотежи воде, електролита, </a:t>
            </a:r>
            <a:br>
              <a:rPr lang="de-DE" sz="2000"/>
            </a:br>
            <a:r>
              <a:rPr lang="de-DE" sz="2000"/>
              <a:t>    волумена и H-јона, хематопоези, ….</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4EB72A28-E64C-4237-8D73-6CE60204CF4F}" type="slidenum">
              <a:rPr lang="en-US"/>
              <a:pPr>
                <a:defRPr/>
              </a:pPr>
              <a:t>26</a:t>
            </a:fld>
            <a:endParaRPr lang="en-US"/>
          </a:p>
        </p:txBody>
      </p:sp>
      <p:sp>
        <p:nvSpPr>
          <p:cNvPr id="28675" name="Text Box 2"/>
          <p:cNvSpPr txBox="1">
            <a:spLocks noChangeArrowheads="1"/>
          </p:cNvSpPr>
          <p:nvPr/>
        </p:nvSpPr>
        <p:spPr bwMode="auto">
          <a:xfrm>
            <a:off x="1214438" y="1500188"/>
            <a:ext cx="4922837" cy="396875"/>
          </a:xfrm>
          <a:prstGeom prst="rect">
            <a:avLst/>
          </a:prstGeom>
          <a:noFill/>
          <a:ln w="9525">
            <a:noFill/>
            <a:miter lim="800000"/>
            <a:headEnd/>
            <a:tailEnd/>
          </a:ln>
        </p:spPr>
        <p:txBody>
          <a:bodyPr wrap="none">
            <a:spAutoFit/>
          </a:bodyPr>
          <a:lstStyle/>
          <a:p>
            <a:r>
              <a:rPr lang="sr-Cyrl-CS" sz="2000" i="1">
                <a:solidFill>
                  <a:srgbClr val="FFFF00"/>
                </a:solidFill>
              </a:rPr>
              <a:t>КЛИНИЧКИ ПОРЕМЕЋАЈИ У УРЕМИЈИ</a:t>
            </a:r>
            <a:endParaRPr lang="en-US" sz="2000" i="1">
              <a:solidFill>
                <a:srgbClr val="FFFF00"/>
              </a:solidFill>
            </a:endParaRPr>
          </a:p>
        </p:txBody>
      </p:sp>
      <p:sp>
        <p:nvSpPr>
          <p:cNvPr id="28676" name="Text Box 3"/>
          <p:cNvSpPr txBox="1">
            <a:spLocks noChangeArrowheads="1"/>
          </p:cNvSpPr>
          <p:nvPr/>
        </p:nvSpPr>
        <p:spPr bwMode="auto">
          <a:xfrm>
            <a:off x="1143000" y="2057400"/>
            <a:ext cx="7086600" cy="3259138"/>
          </a:xfrm>
          <a:prstGeom prst="rect">
            <a:avLst/>
          </a:prstGeom>
          <a:noFill/>
          <a:ln w="9525">
            <a:noFill/>
            <a:miter lim="800000"/>
            <a:headEnd/>
            <a:tailEnd/>
          </a:ln>
        </p:spPr>
        <p:txBody>
          <a:bodyPr>
            <a:spAutoFit/>
          </a:bodyPr>
          <a:lstStyle/>
          <a:p>
            <a:pPr marL="342900" indent="-342900">
              <a:lnSpc>
                <a:spcPct val="120000"/>
              </a:lnSpc>
              <a:spcBef>
                <a:spcPct val="40000"/>
              </a:spcBef>
              <a:buFontTx/>
              <a:buAutoNum type="alphaLcPeriod"/>
            </a:pPr>
            <a:r>
              <a:rPr lang="en-US" sz="2000" i="1">
                <a:solidFill>
                  <a:srgbClr val="FFFF00"/>
                </a:solidFill>
              </a:rPr>
              <a:t>Кардиоваскуларни поремећаји</a:t>
            </a:r>
            <a:br>
              <a:rPr lang="en-US" sz="2000" i="1">
                <a:solidFill>
                  <a:srgbClr val="FFFF00"/>
                </a:solidFill>
              </a:rPr>
            </a:br>
            <a:endParaRPr lang="en-US" sz="2000">
              <a:solidFill>
                <a:srgbClr val="FFFF00"/>
              </a:solidFill>
            </a:endParaRPr>
          </a:p>
          <a:p>
            <a:pPr marL="342900" indent="-342900">
              <a:lnSpc>
                <a:spcPct val="120000"/>
              </a:lnSpc>
              <a:spcBef>
                <a:spcPct val="40000"/>
              </a:spcBef>
              <a:buClr>
                <a:srgbClr val="FFFF00"/>
              </a:buClr>
              <a:buFont typeface="Wingdings" pitchFamily="2" charset="2"/>
              <a:buChar char="Ø"/>
            </a:pPr>
            <a:r>
              <a:rPr lang="sr-Cyrl-CS" sz="2000"/>
              <a:t>Х</a:t>
            </a:r>
            <a:r>
              <a:rPr lang="en-US" sz="2000"/>
              <a:t>ипертензија (повремено хипотензија)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С</a:t>
            </a:r>
            <a:r>
              <a:rPr lang="en-US" sz="2000"/>
              <a:t>рчана декомпезација и плућни едем</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П</a:t>
            </a:r>
            <a:r>
              <a:rPr lang="en-US" sz="2000"/>
              <a:t>ерикардитис</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К</a:t>
            </a:r>
            <a:r>
              <a:rPr lang="en-US" sz="2000"/>
              <a:t>ардиомиопатија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К</a:t>
            </a:r>
            <a:r>
              <a:rPr lang="en-US" sz="2000"/>
              <a:t>онгестија плућа ("уремична плућа")</a:t>
            </a:r>
            <a:r>
              <a:rPr lang="sr-Cyrl-CS" sz="2000"/>
              <a:t>.</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7239000" y="6400800"/>
            <a:ext cx="1905000" cy="457200"/>
          </a:xfrm>
        </p:spPr>
        <p:txBody>
          <a:bodyPr/>
          <a:lstStyle/>
          <a:p>
            <a:pPr>
              <a:defRPr/>
            </a:pPr>
            <a:fld id="{153E7FD2-C0A6-4EDA-90AF-60CAB4781C9A}" type="slidenum">
              <a:rPr lang="en-US"/>
              <a:pPr>
                <a:defRPr/>
              </a:pPr>
              <a:t>27</a:t>
            </a:fld>
            <a:endParaRPr lang="en-US"/>
          </a:p>
        </p:txBody>
      </p:sp>
      <p:sp>
        <p:nvSpPr>
          <p:cNvPr id="29699" name="Text Box 2"/>
          <p:cNvSpPr txBox="1">
            <a:spLocks noChangeArrowheads="1"/>
          </p:cNvSpPr>
          <p:nvPr/>
        </p:nvSpPr>
        <p:spPr bwMode="auto">
          <a:xfrm>
            <a:off x="1219200" y="1295400"/>
            <a:ext cx="5959475" cy="3259138"/>
          </a:xfrm>
          <a:prstGeom prst="rect">
            <a:avLst/>
          </a:prstGeom>
          <a:noFill/>
          <a:ln w="9525" algn="ctr">
            <a:noFill/>
            <a:miter lim="800000"/>
            <a:headEnd/>
            <a:tailEnd/>
          </a:ln>
        </p:spPr>
        <p:txBody>
          <a:bodyPr>
            <a:spAutoFit/>
          </a:bodyPr>
          <a:lstStyle/>
          <a:p>
            <a:pPr marL="342900" indent="-342900">
              <a:lnSpc>
                <a:spcPct val="120000"/>
              </a:lnSpc>
              <a:spcBef>
                <a:spcPct val="40000"/>
              </a:spcBef>
              <a:buClr>
                <a:srgbClr val="FFFF00"/>
              </a:buClr>
              <a:buFont typeface="Wingdings" pitchFamily="2" charset="2"/>
              <a:buNone/>
            </a:pPr>
            <a:r>
              <a:rPr lang="sr-Cyrl-CS" sz="2000">
                <a:solidFill>
                  <a:srgbClr val="FFFF00"/>
                </a:solidFill>
              </a:rPr>
              <a:t>б. </a:t>
            </a:r>
            <a:r>
              <a:rPr lang="en-US" sz="2000">
                <a:solidFill>
                  <a:srgbClr val="FFFF00"/>
                </a:solidFill>
              </a:rPr>
              <a:t>Гастроинтестинални поремећаји</a:t>
            </a:r>
            <a:br>
              <a:rPr lang="en-US" sz="2000">
                <a:solidFill>
                  <a:srgbClr val="FFFF00"/>
                </a:solidFill>
              </a:rPr>
            </a:br>
            <a:endParaRPr lang="en-US" sz="2000">
              <a:solidFill>
                <a:srgbClr val="FFFF00"/>
              </a:solidFill>
            </a:endParaRPr>
          </a:p>
          <a:p>
            <a:pPr marL="342900" indent="-342900">
              <a:lnSpc>
                <a:spcPct val="120000"/>
              </a:lnSpc>
              <a:spcBef>
                <a:spcPct val="40000"/>
              </a:spcBef>
              <a:buClr>
                <a:srgbClr val="FFFF00"/>
              </a:buClr>
              <a:buFont typeface="Wingdings" pitchFamily="2" charset="2"/>
              <a:buChar char="Ø"/>
            </a:pPr>
            <a:r>
              <a:rPr lang="en-US" sz="2000"/>
              <a:t>Анорексија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М</a:t>
            </a:r>
            <a:r>
              <a:rPr lang="en-US" sz="2000"/>
              <a:t>учнина и повраћање</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З</a:t>
            </a:r>
            <a:r>
              <a:rPr lang="en-US" sz="2000"/>
              <a:t>адах на амонијак</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П</a:t>
            </a:r>
            <a:r>
              <a:rPr lang="en-US" sz="2000"/>
              <a:t>ептички улкус</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Д</a:t>
            </a:r>
            <a:r>
              <a:rPr lang="en-US" sz="2000"/>
              <a:t>игестивна крварења</a:t>
            </a:r>
            <a:r>
              <a:rPr lang="sr-Cyrl-CS" sz="2000"/>
              <a:t>.</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7239000" y="6400800"/>
            <a:ext cx="1905000" cy="457200"/>
          </a:xfrm>
        </p:spPr>
        <p:txBody>
          <a:bodyPr/>
          <a:lstStyle/>
          <a:p>
            <a:pPr>
              <a:defRPr/>
            </a:pPr>
            <a:fld id="{D8B62E29-D73D-486C-B5C4-4F946E4CCA4B}" type="slidenum">
              <a:rPr lang="en-US"/>
              <a:pPr>
                <a:defRPr/>
              </a:pPr>
              <a:t>28</a:t>
            </a:fld>
            <a:endParaRPr lang="en-US"/>
          </a:p>
        </p:txBody>
      </p:sp>
      <p:sp>
        <p:nvSpPr>
          <p:cNvPr id="30723" name="Text Box 2"/>
          <p:cNvSpPr txBox="1">
            <a:spLocks noChangeArrowheads="1"/>
          </p:cNvSpPr>
          <p:nvPr/>
        </p:nvSpPr>
        <p:spPr bwMode="auto">
          <a:xfrm>
            <a:off x="1295400" y="1219200"/>
            <a:ext cx="6188075" cy="4233863"/>
          </a:xfrm>
          <a:prstGeom prst="rect">
            <a:avLst/>
          </a:prstGeom>
          <a:noFill/>
          <a:ln w="9525" algn="ctr">
            <a:noFill/>
            <a:miter lim="800000"/>
            <a:headEnd/>
            <a:tailEnd/>
          </a:ln>
        </p:spPr>
        <p:txBody>
          <a:bodyPr>
            <a:spAutoFit/>
          </a:bodyPr>
          <a:lstStyle/>
          <a:p>
            <a:pPr marL="342900" indent="-342900">
              <a:lnSpc>
                <a:spcPct val="120000"/>
              </a:lnSpc>
              <a:spcBef>
                <a:spcPct val="40000"/>
              </a:spcBef>
              <a:buClr>
                <a:srgbClr val="FFFF00"/>
              </a:buClr>
              <a:buFont typeface="Wingdings" pitchFamily="2" charset="2"/>
              <a:buNone/>
            </a:pPr>
            <a:r>
              <a:rPr lang="sr-Cyrl-CS" sz="2000">
                <a:solidFill>
                  <a:srgbClr val="FFFF00"/>
                </a:solidFill>
              </a:rPr>
              <a:t>ц. </a:t>
            </a:r>
            <a:r>
              <a:rPr lang="en-US" sz="2000">
                <a:solidFill>
                  <a:srgbClr val="FFFF00"/>
                </a:solidFill>
              </a:rPr>
              <a:t>Неуромускуларни поремећаји</a:t>
            </a:r>
            <a:br>
              <a:rPr lang="en-US" sz="2000">
                <a:solidFill>
                  <a:srgbClr val="FFFF00"/>
                </a:solidFill>
              </a:rPr>
            </a:br>
            <a:endParaRPr lang="en-US" sz="2000">
              <a:solidFill>
                <a:srgbClr val="FFFF00"/>
              </a:solidFill>
            </a:endParaRPr>
          </a:p>
          <a:p>
            <a:pPr marL="342900" indent="-342900">
              <a:lnSpc>
                <a:spcPct val="120000"/>
              </a:lnSpc>
              <a:spcBef>
                <a:spcPct val="40000"/>
              </a:spcBef>
              <a:buClr>
                <a:srgbClr val="FFFF00"/>
              </a:buClr>
              <a:buFont typeface="Wingdings" pitchFamily="2" charset="2"/>
              <a:buChar char="Ø"/>
            </a:pPr>
            <a:r>
              <a:rPr lang="en-US" sz="2000"/>
              <a:t>Поспаност</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en-US" sz="2000"/>
              <a:t>Апатија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en-US" sz="2000"/>
              <a:t>Главобоља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М</a:t>
            </a:r>
            <a:r>
              <a:rPr lang="en-US" sz="2000"/>
              <a:t>ишићна раздражљивост</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П</a:t>
            </a:r>
            <a:r>
              <a:rPr lang="en-US" sz="2000"/>
              <a:t>ериферна неуропатија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П</a:t>
            </a:r>
            <a:r>
              <a:rPr lang="en-US" sz="2000"/>
              <a:t>арализе</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К</a:t>
            </a:r>
            <a:r>
              <a:rPr lang="en-US" sz="2000"/>
              <a:t>ома</a:t>
            </a:r>
            <a:r>
              <a:rPr lang="sr-Cyrl-CS" sz="2000"/>
              <a:t>.</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7239000" y="6400800"/>
            <a:ext cx="1905000" cy="457200"/>
          </a:xfrm>
        </p:spPr>
        <p:txBody>
          <a:bodyPr/>
          <a:lstStyle/>
          <a:p>
            <a:pPr>
              <a:defRPr/>
            </a:pPr>
            <a:fld id="{E4D1F504-9A07-4A15-A992-341C9B99A5B6}" type="slidenum">
              <a:rPr lang="en-US"/>
              <a:pPr>
                <a:defRPr/>
              </a:pPr>
              <a:t>29</a:t>
            </a:fld>
            <a:endParaRPr lang="en-US"/>
          </a:p>
        </p:txBody>
      </p:sp>
      <p:sp>
        <p:nvSpPr>
          <p:cNvPr id="31747" name="Text Box 2"/>
          <p:cNvSpPr txBox="1">
            <a:spLocks noChangeArrowheads="1"/>
          </p:cNvSpPr>
          <p:nvPr/>
        </p:nvSpPr>
        <p:spPr bwMode="auto">
          <a:xfrm>
            <a:off x="1371600" y="1295400"/>
            <a:ext cx="5121275" cy="2771775"/>
          </a:xfrm>
          <a:prstGeom prst="rect">
            <a:avLst/>
          </a:prstGeom>
          <a:noFill/>
          <a:ln w="9525" algn="ctr">
            <a:noFill/>
            <a:miter lim="800000"/>
            <a:headEnd/>
            <a:tailEnd/>
          </a:ln>
        </p:spPr>
        <p:txBody>
          <a:bodyPr>
            <a:spAutoFit/>
          </a:bodyPr>
          <a:lstStyle/>
          <a:p>
            <a:pPr marL="342900" indent="-342900">
              <a:lnSpc>
                <a:spcPct val="120000"/>
              </a:lnSpc>
              <a:spcBef>
                <a:spcPct val="40000"/>
              </a:spcBef>
              <a:buClr>
                <a:srgbClr val="FFFF00"/>
              </a:buClr>
              <a:buFont typeface="Wingdings" pitchFamily="2" charset="2"/>
              <a:buNone/>
            </a:pPr>
            <a:r>
              <a:rPr lang="sr-Cyrl-CS" sz="2000">
                <a:solidFill>
                  <a:srgbClr val="FFFF00"/>
                </a:solidFill>
              </a:rPr>
              <a:t>д. </a:t>
            </a:r>
            <a:r>
              <a:rPr lang="en-US" sz="2000">
                <a:solidFill>
                  <a:srgbClr val="FFFF00"/>
                </a:solidFill>
              </a:rPr>
              <a:t>Хематолошки поремећаји</a:t>
            </a:r>
            <a:br>
              <a:rPr lang="en-US" sz="2000">
                <a:solidFill>
                  <a:srgbClr val="FFFF00"/>
                </a:solidFill>
              </a:rPr>
            </a:br>
            <a:endParaRPr lang="en-US" sz="2000">
              <a:solidFill>
                <a:srgbClr val="FFFF00"/>
              </a:solidFill>
            </a:endParaRPr>
          </a:p>
          <a:p>
            <a:pPr marL="342900" indent="-342900">
              <a:lnSpc>
                <a:spcPct val="120000"/>
              </a:lnSpc>
              <a:spcBef>
                <a:spcPct val="40000"/>
              </a:spcBef>
              <a:buClr>
                <a:srgbClr val="FFFF00"/>
              </a:buClr>
              <a:buFont typeface="Wingdings" pitchFamily="2" charset="2"/>
              <a:buChar char="Ø"/>
            </a:pPr>
            <a:r>
              <a:rPr lang="en-US" sz="2000"/>
              <a:t>Анемија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Л</a:t>
            </a:r>
            <a:r>
              <a:rPr lang="en-US" sz="2000"/>
              <a:t>еукопенија и лимфопенија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Т</a:t>
            </a:r>
            <a:r>
              <a:rPr lang="en-US" sz="2000"/>
              <a:t>ромбоцитопенија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У</a:t>
            </a:r>
            <a:r>
              <a:rPr lang="en-US" sz="2000"/>
              <a:t>већање слезине</a:t>
            </a:r>
            <a:r>
              <a:rPr lang="sr-Cyrl-CS" sz="2000"/>
              <a:t>.</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239000" y="6400800"/>
            <a:ext cx="1905000" cy="457200"/>
          </a:xfrm>
        </p:spPr>
        <p:txBody>
          <a:bodyPr/>
          <a:lstStyle/>
          <a:p>
            <a:pPr>
              <a:defRPr/>
            </a:pPr>
            <a:fld id="{15F15D7E-73F9-4109-AFAF-9EBCCB7F0E18}" type="slidenum">
              <a:rPr lang="en-US"/>
              <a:pPr>
                <a:defRPr/>
              </a:pPr>
              <a:t>3</a:t>
            </a:fld>
            <a:endParaRPr lang="en-US"/>
          </a:p>
        </p:txBody>
      </p:sp>
      <p:sp>
        <p:nvSpPr>
          <p:cNvPr id="6147" name="Text Box 2"/>
          <p:cNvSpPr txBox="1">
            <a:spLocks noChangeArrowheads="1"/>
          </p:cNvSpPr>
          <p:nvPr/>
        </p:nvSpPr>
        <p:spPr bwMode="auto">
          <a:xfrm>
            <a:off x="1143000" y="1143000"/>
            <a:ext cx="8001000" cy="830997"/>
          </a:xfrm>
          <a:prstGeom prst="rect">
            <a:avLst/>
          </a:prstGeom>
          <a:noFill/>
          <a:ln w="9525">
            <a:noFill/>
            <a:miter lim="800000"/>
            <a:headEnd/>
            <a:tailEnd/>
          </a:ln>
        </p:spPr>
        <p:txBody>
          <a:bodyPr>
            <a:spAutoFit/>
          </a:bodyPr>
          <a:lstStyle/>
          <a:p>
            <a:pPr>
              <a:spcBef>
                <a:spcPct val="50000"/>
              </a:spcBef>
            </a:pPr>
            <a:r>
              <a:rPr lang="en-US" sz="2400" b="1" dirty="0">
                <a:solidFill>
                  <a:srgbClr val="FFFF00"/>
                </a:solidFill>
              </a:rPr>
              <a:t/>
            </a:r>
            <a:br>
              <a:rPr lang="en-US" sz="2400" b="1" dirty="0">
                <a:solidFill>
                  <a:srgbClr val="FFFF00"/>
                </a:solidFill>
              </a:rPr>
            </a:br>
            <a:endParaRPr lang="en-US" sz="2400" dirty="0">
              <a:solidFill>
                <a:srgbClr val="FFFF00"/>
              </a:solidFill>
            </a:endParaRPr>
          </a:p>
        </p:txBody>
      </p:sp>
      <p:sp>
        <p:nvSpPr>
          <p:cNvPr id="6148" name="Text Box 3"/>
          <p:cNvSpPr txBox="1">
            <a:spLocks noChangeArrowheads="1"/>
          </p:cNvSpPr>
          <p:nvPr/>
        </p:nvSpPr>
        <p:spPr bwMode="auto">
          <a:xfrm>
            <a:off x="1219200" y="2133600"/>
            <a:ext cx="6400800" cy="701675"/>
          </a:xfrm>
          <a:prstGeom prst="rect">
            <a:avLst/>
          </a:prstGeom>
          <a:noFill/>
          <a:ln w="9525">
            <a:noFill/>
            <a:miter lim="800000"/>
            <a:headEnd/>
            <a:tailEnd/>
          </a:ln>
        </p:spPr>
        <p:txBody>
          <a:bodyPr>
            <a:spAutoFit/>
          </a:bodyPr>
          <a:lstStyle/>
          <a:p>
            <a:pPr>
              <a:spcBef>
                <a:spcPct val="50000"/>
              </a:spcBef>
            </a:pPr>
            <a:r>
              <a:rPr lang="sr-Cyrl-CS" sz="2000" b="1" dirty="0" smtClean="0">
                <a:solidFill>
                  <a:srgbClr val="FFFF00"/>
                </a:solidFill>
              </a:rPr>
              <a:t>Основне </a:t>
            </a:r>
            <a:r>
              <a:rPr lang="sr-Cyrl-CS" sz="2000" b="1" dirty="0">
                <a:solidFill>
                  <a:srgbClr val="FFFF00"/>
                </a:solidFill>
              </a:rPr>
              <a:t>функције и улога урогениталног система</a:t>
            </a:r>
            <a:r>
              <a:rPr lang="en-US" sz="2000" dirty="0">
                <a:solidFill>
                  <a:srgbClr val="FFFF00"/>
                </a:solidFill>
              </a:rPr>
              <a:t> </a:t>
            </a:r>
          </a:p>
        </p:txBody>
      </p:sp>
      <p:sp>
        <p:nvSpPr>
          <p:cNvPr id="6149" name="Text Box 4"/>
          <p:cNvSpPr txBox="1">
            <a:spLocks noChangeArrowheads="1"/>
          </p:cNvSpPr>
          <p:nvPr/>
        </p:nvSpPr>
        <p:spPr bwMode="auto">
          <a:xfrm>
            <a:off x="1066800" y="2819400"/>
            <a:ext cx="7467600" cy="2924175"/>
          </a:xfrm>
          <a:prstGeom prst="rect">
            <a:avLst/>
          </a:prstGeom>
          <a:noFill/>
          <a:ln w="9525">
            <a:noFill/>
            <a:miter lim="800000"/>
            <a:headEnd/>
            <a:tailEnd/>
          </a:ln>
        </p:spPr>
        <p:txBody>
          <a:bodyPr>
            <a:spAutoFit/>
          </a:bodyPr>
          <a:lstStyle/>
          <a:p>
            <a:pPr>
              <a:lnSpc>
                <a:spcPct val="120000"/>
              </a:lnSpc>
              <a:spcBef>
                <a:spcPct val="30000"/>
              </a:spcBef>
              <a:buClr>
                <a:srgbClr val="FFFF00"/>
              </a:buClr>
              <a:buFont typeface="Wingdings" pitchFamily="2" charset="2"/>
              <a:buChar char="Ø"/>
            </a:pPr>
            <a:r>
              <a:rPr lang="en-US" sz="2000" dirty="0"/>
              <a:t> </a:t>
            </a:r>
            <a:r>
              <a:rPr lang="sr-Cyrl-CS" sz="2000" dirty="0"/>
              <a:t> Бубрези регулишу волумен и састав телесних течности</a:t>
            </a:r>
            <a:r>
              <a:rPr lang="en-US" sz="2000" dirty="0"/>
              <a:t/>
            </a:r>
            <a:br>
              <a:rPr lang="en-US" sz="2000" dirty="0"/>
            </a:br>
            <a:r>
              <a:rPr lang="en-US" sz="2000" dirty="0"/>
              <a:t>     </a:t>
            </a:r>
            <a:r>
              <a:rPr lang="sr-Cyrl-CS" sz="2000" dirty="0"/>
              <a:t> контролишући излучивање воде, електролита и јона</a:t>
            </a:r>
            <a:r>
              <a:rPr lang="en-US" sz="2000" dirty="0"/>
              <a:t/>
            </a:r>
            <a:br>
              <a:rPr lang="en-US" sz="2000" dirty="0"/>
            </a:br>
            <a:r>
              <a:rPr lang="en-US" sz="2000" dirty="0"/>
              <a:t>     </a:t>
            </a:r>
            <a:r>
              <a:rPr lang="sr-Cyrl-CS" sz="2000" dirty="0"/>
              <a:t> водоника,</a:t>
            </a:r>
          </a:p>
          <a:p>
            <a:pPr>
              <a:lnSpc>
                <a:spcPct val="120000"/>
              </a:lnSpc>
              <a:spcBef>
                <a:spcPct val="30000"/>
              </a:spcBef>
              <a:buClr>
                <a:srgbClr val="FFFF00"/>
              </a:buClr>
              <a:buFont typeface="Wingdings" pitchFamily="2" charset="2"/>
              <a:buChar char="Ø"/>
            </a:pPr>
            <a:r>
              <a:rPr lang="en-US" sz="2000" dirty="0"/>
              <a:t> </a:t>
            </a:r>
            <a:r>
              <a:rPr lang="sr-Cyrl-CS" sz="2000" dirty="0"/>
              <a:t> Бубрези елеминишу штетне материје ( уреа, креатинин,</a:t>
            </a:r>
            <a:r>
              <a:rPr lang="en-US" sz="2000" dirty="0"/>
              <a:t/>
            </a:r>
            <a:br>
              <a:rPr lang="en-US" sz="2000" dirty="0"/>
            </a:br>
            <a:r>
              <a:rPr lang="en-US" sz="2000" dirty="0"/>
              <a:t>     </a:t>
            </a:r>
            <a:r>
              <a:rPr lang="sr-Cyrl-CS" sz="2000" dirty="0"/>
              <a:t> мокраћна киселина итд.),</a:t>
            </a:r>
          </a:p>
          <a:p>
            <a:pPr>
              <a:lnSpc>
                <a:spcPct val="120000"/>
              </a:lnSpc>
              <a:spcBef>
                <a:spcPct val="30000"/>
              </a:spcBef>
              <a:buClr>
                <a:srgbClr val="FFFF00"/>
              </a:buClr>
              <a:buFont typeface="Wingdings" pitchFamily="2" charset="2"/>
              <a:buChar char="Ø"/>
            </a:pPr>
            <a:r>
              <a:rPr lang="en-US" sz="2000" dirty="0"/>
              <a:t> </a:t>
            </a:r>
            <a:r>
              <a:rPr lang="sr-Cyrl-CS" sz="2000"/>
              <a:t> Регулишу </a:t>
            </a:r>
            <a:r>
              <a:rPr lang="sr-Cyrl-CS" sz="2000" smtClean="0"/>
              <a:t>крвни </a:t>
            </a:r>
            <a:r>
              <a:rPr lang="sr-Cyrl-CS" sz="2000"/>
              <a:t>притисак преко ренина, </a:t>
            </a:r>
          </a:p>
          <a:p>
            <a:pPr>
              <a:lnSpc>
                <a:spcPct val="120000"/>
              </a:lnSpc>
              <a:spcBef>
                <a:spcPct val="30000"/>
              </a:spcBef>
              <a:buClr>
                <a:srgbClr val="FFFF00"/>
              </a:buClr>
              <a:buFont typeface="Wingdings" pitchFamily="2" charset="2"/>
              <a:buChar char="Ø"/>
            </a:pPr>
            <a:r>
              <a:rPr lang="en-US" sz="2000" dirty="0"/>
              <a:t> </a:t>
            </a:r>
            <a:r>
              <a:rPr lang="sr-Cyrl-CS" sz="2000" dirty="0"/>
              <a:t> Регулишу еритропоезу преко еритропоетина итд.</a:t>
            </a:r>
            <a:endParaRPr lang="en-US" sz="2000" dirty="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7239000" y="6400800"/>
            <a:ext cx="1905000" cy="457200"/>
          </a:xfrm>
        </p:spPr>
        <p:txBody>
          <a:bodyPr/>
          <a:lstStyle/>
          <a:p>
            <a:pPr>
              <a:defRPr/>
            </a:pPr>
            <a:fld id="{0A128864-08E9-4A74-B3FF-6A1B901B858A}" type="slidenum">
              <a:rPr lang="en-US"/>
              <a:pPr>
                <a:defRPr/>
              </a:pPr>
              <a:t>30</a:t>
            </a:fld>
            <a:endParaRPr lang="en-US"/>
          </a:p>
        </p:txBody>
      </p:sp>
      <p:sp>
        <p:nvSpPr>
          <p:cNvPr id="32771" name="Text Box 2"/>
          <p:cNvSpPr txBox="1">
            <a:spLocks noChangeArrowheads="1"/>
          </p:cNvSpPr>
          <p:nvPr/>
        </p:nvSpPr>
        <p:spPr bwMode="auto">
          <a:xfrm>
            <a:off x="642938" y="1143000"/>
            <a:ext cx="6629400" cy="5451475"/>
          </a:xfrm>
          <a:prstGeom prst="rect">
            <a:avLst/>
          </a:prstGeom>
          <a:noFill/>
          <a:ln w="9525" algn="ctr">
            <a:noFill/>
            <a:miter lim="800000"/>
            <a:headEnd/>
            <a:tailEnd/>
          </a:ln>
        </p:spPr>
        <p:txBody>
          <a:bodyPr>
            <a:spAutoFit/>
          </a:bodyPr>
          <a:lstStyle/>
          <a:p>
            <a:pPr marL="342900" indent="-342900">
              <a:lnSpc>
                <a:spcPct val="120000"/>
              </a:lnSpc>
              <a:spcBef>
                <a:spcPct val="40000"/>
              </a:spcBef>
              <a:buClr>
                <a:srgbClr val="FFFF00"/>
              </a:buClr>
              <a:buFont typeface="Wingdings" pitchFamily="2" charset="2"/>
              <a:buNone/>
            </a:pPr>
            <a:r>
              <a:rPr lang="sr-Cyrl-CS" sz="2000">
                <a:solidFill>
                  <a:srgbClr val="FFFF00"/>
                </a:solidFill>
              </a:rPr>
              <a:t>е. </a:t>
            </a:r>
            <a:r>
              <a:rPr lang="en-US" sz="2000">
                <a:solidFill>
                  <a:srgbClr val="FFFF00"/>
                </a:solidFill>
              </a:rPr>
              <a:t>Ендокрино-метаболички поремећаји</a:t>
            </a:r>
            <a:br>
              <a:rPr lang="en-US" sz="2000">
                <a:solidFill>
                  <a:srgbClr val="FFFF00"/>
                </a:solidFill>
              </a:rPr>
            </a:br>
            <a:endParaRPr lang="en-US" sz="2000">
              <a:solidFill>
                <a:srgbClr val="FFFF00"/>
              </a:solidFill>
            </a:endParaRPr>
          </a:p>
          <a:p>
            <a:pPr marL="342900" indent="-342900">
              <a:lnSpc>
                <a:spcPct val="120000"/>
              </a:lnSpc>
              <a:spcBef>
                <a:spcPct val="40000"/>
              </a:spcBef>
              <a:buClr>
                <a:srgbClr val="FFFF00"/>
              </a:buClr>
              <a:buFont typeface="Wingdings" pitchFamily="2" charset="2"/>
              <a:buChar char="Ø"/>
            </a:pPr>
            <a:r>
              <a:rPr lang="sr-Cyrl-CS" sz="2000"/>
              <a:t>Р</a:t>
            </a:r>
            <a:r>
              <a:rPr lang="en-US" sz="2000"/>
              <a:t>енална остеодистрофија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С</a:t>
            </a:r>
            <a:r>
              <a:rPr lang="en-US" sz="2000"/>
              <a:t>екундарни хиперпаратиреоидизам</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Х</a:t>
            </a:r>
            <a:r>
              <a:rPr lang="en-US" sz="2000"/>
              <a:t>иперурикемија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А</a:t>
            </a:r>
            <a:r>
              <a:rPr lang="en-US" sz="2000"/>
              <a:t>менореја</a:t>
            </a:r>
            <a:r>
              <a:rPr lang="sr-Cyrl-CS" sz="2000"/>
              <a:t>.</a:t>
            </a:r>
            <a:r>
              <a:rPr lang="en-US" sz="2000"/>
              <a:t/>
            </a:r>
            <a:br>
              <a:rPr lang="en-US" sz="2000"/>
            </a:br>
            <a:endParaRPr lang="en-US" sz="2000"/>
          </a:p>
          <a:p>
            <a:pPr marL="342900" indent="-342900">
              <a:lnSpc>
                <a:spcPct val="120000"/>
              </a:lnSpc>
              <a:spcBef>
                <a:spcPct val="40000"/>
              </a:spcBef>
              <a:buClr>
                <a:srgbClr val="FFFF00"/>
              </a:buClr>
              <a:buFont typeface="Wingdings" pitchFamily="2" charset="2"/>
              <a:buNone/>
            </a:pPr>
            <a:r>
              <a:rPr lang="sr-Cyrl-CS" sz="2000">
                <a:solidFill>
                  <a:srgbClr val="FFFF00"/>
                </a:solidFill>
              </a:rPr>
              <a:t>Ф. </a:t>
            </a:r>
            <a:r>
              <a:rPr lang="en-US" sz="2000">
                <a:solidFill>
                  <a:srgbClr val="FFFF00"/>
                </a:solidFill>
              </a:rPr>
              <a:t>Кожни поремећаји</a:t>
            </a:r>
            <a:br>
              <a:rPr lang="en-US" sz="2000">
                <a:solidFill>
                  <a:srgbClr val="FFFF00"/>
                </a:solidFill>
              </a:rPr>
            </a:br>
            <a:endParaRPr lang="en-US" sz="2000">
              <a:solidFill>
                <a:srgbClr val="FFFF00"/>
              </a:solidFill>
            </a:endParaRPr>
          </a:p>
          <a:p>
            <a:pPr marL="342900" indent="-342900">
              <a:lnSpc>
                <a:spcPct val="120000"/>
              </a:lnSpc>
              <a:spcBef>
                <a:spcPct val="40000"/>
              </a:spcBef>
              <a:buClr>
                <a:srgbClr val="FFFF00"/>
              </a:buClr>
              <a:buFont typeface="Wingdings" pitchFamily="2" charset="2"/>
              <a:buChar char="Ø"/>
            </a:pPr>
            <a:r>
              <a:rPr lang="sr-Cyrl-CS" sz="2000"/>
              <a:t>С</a:t>
            </a:r>
            <a:r>
              <a:rPr lang="en-US" sz="2000"/>
              <a:t>враб</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К</a:t>
            </a:r>
            <a:r>
              <a:rPr lang="en-US" sz="2000"/>
              <a:t>рварења</a:t>
            </a:r>
            <a:r>
              <a:rPr lang="sr-Cyrl-CS" sz="2000"/>
              <a:t>,</a:t>
            </a:r>
            <a:endParaRPr lang="en-US" sz="2000"/>
          </a:p>
          <a:p>
            <a:pPr marL="342900" indent="-342900">
              <a:lnSpc>
                <a:spcPct val="120000"/>
              </a:lnSpc>
              <a:spcBef>
                <a:spcPct val="40000"/>
              </a:spcBef>
              <a:buClr>
                <a:srgbClr val="FFFF00"/>
              </a:buClr>
              <a:buFont typeface="Wingdings" pitchFamily="2" charset="2"/>
              <a:buChar char="Ø"/>
            </a:pPr>
            <a:r>
              <a:rPr lang="sr-Cyrl-CS" sz="2000"/>
              <a:t>Х</a:t>
            </a:r>
            <a:r>
              <a:rPr lang="en-US" sz="2000"/>
              <a:t>иперпигментација</a:t>
            </a:r>
            <a:r>
              <a:rPr lang="sr-Cyrl-CS" sz="2000"/>
              <a:t>.</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F1AA1018-1044-4499-8D1C-7E84AC45DFF4}" type="slidenum">
              <a:rPr lang="en-US"/>
              <a:pPr>
                <a:defRPr/>
              </a:pPr>
              <a:t>31</a:t>
            </a:fld>
            <a:endParaRPr lang="en-US"/>
          </a:p>
        </p:txBody>
      </p:sp>
      <p:sp>
        <p:nvSpPr>
          <p:cNvPr id="33795" name="Text Box 2"/>
          <p:cNvSpPr txBox="1">
            <a:spLocks noChangeArrowheads="1"/>
          </p:cNvSpPr>
          <p:nvPr/>
        </p:nvSpPr>
        <p:spPr bwMode="auto">
          <a:xfrm>
            <a:off x="1066800" y="2209800"/>
            <a:ext cx="7620000" cy="1309688"/>
          </a:xfrm>
          <a:prstGeom prst="rect">
            <a:avLst/>
          </a:prstGeom>
          <a:noFill/>
          <a:ln w="9525" algn="ctr">
            <a:noFill/>
            <a:miter lim="800000"/>
            <a:headEnd/>
            <a:tailEnd/>
          </a:ln>
        </p:spPr>
        <p:txBody>
          <a:bodyPr>
            <a:spAutoFit/>
          </a:bodyPr>
          <a:lstStyle/>
          <a:p>
            <a:pPr marL="342900" indent="-342900">
              <a:lnSpc>
                <a:spcPct val="120000"/>
              </a:lnSpc>
              <a:spcBef>
                <a:spcPct val="40000"/>
              </a:spcBef>
              <a:buClr>
                <a:srgbClr val="FFFF00"/>
              </a:buClr>
              <a:buFont typeface="Wingdings" pitchFamily="2" charset="2"/>
              <a:buChar char="Ø"/>
            </a:pPr>
            <a:r>
              <a:rPr lang="sr-Cyrl-CS" sz="2000"/>
              <a:t>С</a:t>
            </a:r>
            <a:r>
              <a:rPr lang="en-US" sz="2000"/>
              <a:t>а даљим напредовањем ХБИ (J</a:t>
            </a:r>
            <a:r>
              <a:rPr lang="sr-Cyrl-CS" sz="2000"/>
              <a:t>ФГ</a:t>
            </a:r>
            <a:r>
              <a:rPr lang="en-US" sz="2000"/>
              <a:t> &lt; 5 ml/min) развија се терминална уремија</a:t>
            </a:r>
            <a:r>
              <a:rPr lang="sr-Cyrl-CS" sz="2000"/>
              <a:t>,</a:t>
            </a:r>
          </a:p>
          <a:p>
            <a:pPr marL="342900" indent="-342900">
              <a:lnSpc>
                <a:spcPct val="120000"/>
              </a:lnSpc>
              <a:spcBef>
                <a:spcPct val="40000"/>
              </a:spcBef>
              <a:buClr>
                <a:srgbClr val="FFFF00"/>
              </a:buClr>
              <a:buFont typeface="Wingdings" pitchFamily="2" charset="2"/>
              <a:buChar char="Ø"/>
            </a:pPr>
            <a:r>
              <a:rPr lang="sr-Cyrl-CS" sz="2000"/>
              <a:t>Симптоми </a:t>
            </a:r>
            <a:r>
              <a:rPr lang="en-US" sz="2000"/>
              <a:t>уремије прогредирају и угрожавају болесника</a:t>
            </a:r>
            <a:r>
              <a:rPr lang="sr-Cyrl-CS" sz="2000"/>
              <a:t>.</a:t>
            </a:r>
            <a:endParaRPr lang="en-US" sz="2000"/>
          </a:p>
        </p:txBody>
      </p:sp>
      <p:sp>
        <p:nvSpPr>
          <p:cNvPr id="33796" name="Text Box 3"/>
          <p:cNvSpPr txBox="1">
            <a:spLocks noChangeArrowheads="1"/>
          </p:cNvSpPr>
          <p:nvPr/>
        </p:nvSpPr>
        <p:spPr bwMode="auto">
          <a:xfrm>
            <a:off x="1285875" y="1500188"/>
            <a:ext cx="1755775" cy="396875"/>
          </a:xfrm>
          <a:prstGeom prst="rect">
            <a:avLst/>
          </a:prstGeom>
          <a:noFill/>
          <a:ln w="9525">
            <a:noFill/>
            <a:miter lim="800000"/>
            <a:headEnd/>
            <a:tailEnd/>
          </a:ln>
        </p:spPr>
        <p:txBody>
          <a:bodyPr wrap="none">
            <a:spAutoFit/>
          </a:bodyPr>
          <a:lstStyle/>
          <a:p>
            <a:r>
              <a:rPr lang="en-US" sz="2000" b="1" i="1">
                <a:solidFill>
                  <a:srgbClr val="FFFF00"/>
                </a:solidFill>
              </a:rPr>
              <a:t>IV Стадијум</a:t>
            </a:r>
            <a:endParaRPr lang="en-US" sz="2000">
              <a:solidFill>
                <a:srgbClr val="FFFF00"/>
              </a:solidFill>
            </a:endParaRPr>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484F4B5A-6820-4466-94E6-6BFAB3566ADF}" type="slidenum">
              <a:rPr lang="en-US"/>
              <a:pPr>
                <a:defRPr/>
              </a:pPr>
              <a:t>32</a:t>
            </a:fld>
            <a:endParaRPr lang="en-US"/>
          </a:p>
        </p:txBody>
      </p:sp>
      <p:sp>
        <p:nvSpPr>
          <p:cNvPr id="34819" name="Text Box 2"/>
          <p:cNvSpPr txBox="1">
            <a:spLocks noChangeArrowheads="1"/>
          </p:cNvSpPr>
          <p:nvPr/>
        </p:nvSpPr>
        <p:spPr bwMode="auto">
          <a:xfrm>
            <a:off x="428625" y="928688"/>
            <a:ext cx="1298575" cy="396875"/>
          </a:xfrm>
          <a:prstGeom prst="rect">
            <a:avLst/>
          </a:prstGeom>
          <a:noFill/>
          <a:ln w="9525">
            <a:noFill/>
            <a:miter lim="800000"/>
            <a:headEnd/>
            <a:tailEnd/>
          </a:ln>
        </p:spPr>
        <p:txBody>
          <a:bodyPr wrap="none">
            <a:spAutoFit/>
          </a:bodyPr>
          <a:lstStyle/>
          <a:p>
            <a:r>
              <a:rPr lang="en-US" sz="2000" b="1">
                <a:solidFill>
                  <a:srgbClr val="FFFF00"/>
                </a:solidFill>
              </a:rPr>
              <a:t>Терапија</a:t>
            </a:r>
          </a:p>
        </p:txBody>
      </p:sp>
      <p:sp>
        <p:nvSpPr>
          <p:cNvPr id="34820" name="Text Box 3"/>
          <p:cNvSpPr txBox="1">
            <a:spLocks noChangeArrowheads="1"/>
          </p:cNvSpPr>
          <p:nvPr/>
        </p:nvSpPr>
        <p:spPr bwMode="auto">
          <a:xfrm>
            <a:off x="428625" y="1490663"/>
            <a:ext cx="7620000" cy="5416550"/>
          </a:xfrm>
          <a:prstGeom prst="rect">
            <a:avLst/>
          </a:prstGeom>
          <a:noFill/>
          <a:ln w="9525" algn="ctr">
            <a:noFill/>
            <a:miter lim="800000"/>
            <a:headEnd/>
            <a:tailEnd/>
          </a:ln>
        </p:spPr>
        <p:txBody>
          <a:bodyPr>
            <a:spAutoFit/>
          </a:bodyPr>
          <a:lstStyle/>
          <a:p>
            <a:pPr marL="342900" indent="-342900">
              <a:lnSpc>
                <a:spcPct val="110000"/>
              </a:lnSpc>
              <a:spcBef>
                <a:spcPct val="30000"/>
              </a:spcBef>
              <a:buClr>
                <a:srgbClr val="FFFF00"/>
              </a:buClr>
              <a:buFont typeface="Wingdings" pitchFamily="2" charset="2"/>
              <a:buNone/>
            </a:pPr>
            <a:r>
              <a:rPr lang="en-US" sz="2000" i="1">
                <a:solidFill>
                  <a:srgbClr val="FFFF00"/>
                </a:solidFill>
              </a:rPr>
              <a:t>У I стадијуму (пре појаве азотемије):</a:t>
            </a:r>
          </a:p>
          <a:p>
            <a:pPr marL="800100" lvl="1" indent="-342900">
              <a:lnSpc>
                <a:spcPct val="110000"/>
              </a:lnSpc>
              <a:spcBef>
                <a:spcPct val="30000"/>
              </a:spcBef>
              <a:buClr>
                <a:srgbClr val="FFFF00"/>
              </a:buClr>
              <a:buFont typeface="Wingdings" pitchFamily="2" charset="2"/>
              <a:buChar char="Ø"/>
            </a:pPr>
            <a:r>
              <a:rPr lang="sr-Cyrl-CS" sz="2000"/>
              <a:t>И</a:t>
            </a:r>
            <a:r>
              <a:rPr lang="en-US" sz="2000"/>
              <a:t>збегавање физичких напора</a:t>
            </a:r>
            <a:r>
              <a:rPr lang="sr-Cyrl-CS" sz="2000"/>
              <a:t>,</a:t>
            </a:r>
            <a:endParaRPr lang="en-US" sz="2000"/>
          </a:p>
          <a:p>
            <a:pPr marL="800100" lvl="1" indent="-342900">
              <a:lnSpc>
                <a:spcPct val="110000"/>
              </a:lnSpc>
              <a:spcBef>
                <a:spcPct val="30000"/>
              </a:spcBef>
              <a:buClr>
                <a:srgbClr val="FFFF00"/>
              </a:buClr>
              <a:buFont typeface="Wingdings" pitchFamily="2" charset="2"/>
              <a:buChar char="Ø"/>
            </a:pPr>
            <a:r>
              <a:rPr lang="sr-Cyrl-CS" sz="2000"/>
              <a:t>Н</a:t>
            </a:r>
            <a:r>
              <a:rPr lang="en-US" sz="2000"/>
              <a:t>ије потребна рестрикција протеина у исхрани</a:t>
            </a:r>
            <a:r>
              <a:rPr lang="sr-Cyrl-CS" sz="2000"/>
              <a:t>.</a:t>
            </a:r>
            <a:endParaRPr lang="en-US" sz="2000"/>
          </a:p>
          <a:p>
            <a:pPr marL="342900" indent="-342900">
              <a:lnSpc>
                <a:spcPct val="110000"/>
              </a:lnSpc>
              <a:spcBef>
                <a:spcPct val="30000"/>
              </a:spcBef>
              <a:buClr>
                <a:srgbClr val="FFFF00"/>
              </a:buClr>
              <a:buFont typeface="Wingdings" pitchFamily="2" charset="2"/>
              <a:buNone/>
            </a:pPr>
            <a:r>
              <a:rPr lang="en-US" sz="2000" i="1">
                <a:solidFill>
                  <a:srgbClr val="FFFF00"/>
                </a:solidFill>
              </a:rPr>
              <a:t>У стадијуму азотемије</a:t>
            </a:r>
          </a:p>
          <a:p>
            <a:pPr marL="800100" lvl="1" indent="-342900">
              <a:lnSpc>
                <a:spcPct val="110000"/>
              </a:lnSpc>
              <a:spcBef>
                <a:spcPct val="30000"/>
              </a:spcBef>
              <a:buClr>
                <a:srgbClr val="FFFF00"/>
              </a:buClr>
              <a:buFont typeface="Wingdings" pitchFamily="2" charset="2"/>
              <a:buChar char="Ø"/>
            </a:pPr>
            <a:r>
              <a:rPr lang="sr-Cyrl-CS" sz="2000"/>
              <a:t>И</a:t>
            </a:r>
            <a:r>
              <a:rPr lang="en-US" sz="2000"/>
              <a:t>збегавање физичких напора</a:t>
            </a:r>
            <a:r>
              <a:rPr lang="sr-Cyrl-CS" sz="2000"/>
              <a:t>,</a:t>
            </a:r>
            <a:endParaRPr lang="de-DE" sz="2000"/>
          </a:p>
          <a:p>
            <a:pPr marL="800100" lvl="1" indent="-342900">
              <a:lnSpc>
                <a:spcPct val="110000"/>
              </a:lnSpc>
              <a:spcBef>
                <a:spcPct val="30000"/>
              </a:spcBef>
              <a:buClr>
                <a:srgbClr val="FFFF00"/>
              </a:buClr>
              <a:buFont typeface="Wingdings" pitchFamily="2" charset="2"/>
              <a:buChar char="Ø"/>
            </a:pPr>
            <a:r>
              <a:rPr lang="sr-Cyrl-CS" sz="2000"/>
              <a:t>О</a:t>
            </a:r>
            <a:r>
              <a:rPr lang="de-DE" sz="2000"/>
              <a:t>граничење</a:t>
            </a:r>
            <a:r>
              <a:rPr lang="sr-Cyrl-CS" sz="2000"/>
              <a:t> </a:t>
            </a:r>
            <a:r>
              <a:rPr lang="de-DE" sz="2000"/>
              <a:t>уноса протеина (0.5 g/kgTT/дан)</a:t>
            </a:r>
            <a:r>
              <a:rPr lang="sr-Cyrl-CS" sz="2000"/>
              <a:t>,</a:t>
            </a:r>
            <a:endParaRPr lang="de-DE" sz="2000"/>
          </a:p>
          <a:p>
            <a:pPr marL="800100" lvl="1" indent="-342900">
              <a:lnSpc>
                <a:spcPct val="110000"/>
              </a:lnSpc>
              <a:spcBef>
                <a:spcPct val="30000"/>
              </a:spcBef>
              <a:buClr>
                <a:srgbClr val="FFFF00"/>
              </a:buClr>
              <a:buFont typeface="Wingdings" pitchFamily="2" charset="2"/>
              <a:buChar char="Ø"/>
            </a:pPr>
            <a:r>
              <a:rPr lang="sr-Cyrl-CS" sz="2000"/>
              <a:t>А</a:t>
            </a:r>
            <a:r>
              <a:rPr lang="de-DE" sz="2000"/>
              <a:t>нтихипертензиви, кардиотоници, диуретици, трансфузије еритроцита,</a:t>
            </a:r>
          </a:p>
          <a:p>
            <a:pPr marL="800100" lvl="1" indent="-342900">
              <a:lnSpc>
                <a:spcPct val="110000"/>
              </a:lnSpc>
              <a:spcBef>
                <a:spcPct val="30000"/>
              </a:spcBef>
              <a:buClr>
                <a:srgbClr val="FFFF00"/>
              </a:buClr>
              <a:buFont typeface="Wingdings" pitchFamily="2" charset="2"/>
              <a:buChar char="Ø"/>
            </a:pPr>
            <a:r>
              <a:rPr lang="sr-Cyrl-CS" sz="2000"/>
              <a:t>К</a:t>
            </a:r>
            <a:r>
              <a:rPr lang="de-DE" sz="2000"/>
              <a:t>орекција електролитских </a:t>
            </a:r>
            <a:r>
              <a:rPr lang="sr-Cyrl-CS" sz="2000"/>
              <a:t>и</a:t>
            </a:r>
            <a:r>
              <a:rPr lang="de-DE" sz="2000"/>
              <a:t> метаболичких поремећаја, лечење инфекција</a:t>
            </a:r>
            <a:r>
              <a:rPr lang="sr-Cyrl-CS" sz="2000"/>
              <a:t>.</a:t>
            </a:r>
            <a:endParaRPr lang="de-DE" sz="2000"/>
          </a:p>
          <a:p>
            <a:pPr marL="342900" indent="-342900">
              <a:lnSpc>
                <a:spcPct val="110000"/>
              </a:lnSpc>
              <a:spcBef>
                <a:spcPct val="30000"/>
              </a:spcBef>
              <a:buClr>
                <a:srgbClr val="FFFF00"/>
              </a:buClr>
              <a:buFont typeface="Wingdings" pitchFamily="2" charset="2"/>
              <a:buNone/>
            </a:pPr>
            <a:r>
              <a:rPr lang="de-DE" sz="2000" i="1">
                <a:solidFill>
                  <a:srgbClr val="FFFF00"/>
                </a:solidFill>
              </a:rPr>
              <a:t>У стадијуму терминалне уремије</a:t>
            </a:r>
            <a:endParaRPr lang="sr-Cyrl-CS" sz="2000" i="1">
              <a:solidFill>
                <a:srgbClr val="FFFF00"/>
              </a:solidFill>
            </a:endParaRPr>
          </a:p>
          <a:p>
            <a:pPr marL="800100" lvl="1" indent="-342900">
              <a:lnSpc>
                <a:spcPct val="110000"/>
              </a:lnSpc>
              <a:spcBef>
                <a:spcPct val="30000"/>
              </a:spcBef>
              <a:buClr>
                <a:srgbClr val="FFFF00"/>
              </a:buClr>
              <a:buFont typeface="Wingdings" pitchFamily="2" charset="2"/>
              <a:buChar char="Ø"/>
            </a:pPr>
            <a:r>
              <a:rPr lang="sr-Cyrl-CS" sz="2000"/>
              <a:t>Хемодијализа, </a:t>
            </a:r>
          </a:p>
          <a:p>
            <a:pPr marL="800100" lvl="1" indent="-342900">
              <a:lnSpc>
                <a:spcPct val="110000"/>
              </a:lnSpc>
              <a:spcBef>
                <a:spcPct val="30000"/>
              </a:spcBef>
              <a:buClr>
                <a:srgbClr val="FFFF00"/>
              </a:buClr>
              <a:buFont typeface="Wingdings" pitchFamily="2" charset="2"/>
              <a:buChar char="Ø"/>
            </a:pPr>
            <a:r>
              <a:rPr lang="sr-Cyrl-CS" sz="2000"/>
              <a:t>Трансплатација бубрега.</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230F0346-55D8-424F-98EE-ADD0C7915261}" type="slidenum">
              <a:rPr lang="en-US"/>
              <a:pPr>
                <a:defRPr/>
              </a:pPr>
              <a:t>33</a:t>
            </a:fld>
            <a:endParaRPr lang="en-US"/>
          </a:p>
        </p:txBody>
      </p:sp>
      <p:sp>
        <p:nvSpPr>
          <p:cNvPr id="35843" name="Text Box 2"/>
          <p:cNvSpPr txBox="1">
            <a:spLocks noChangeArrowheads="1"/>
          </p:cNvSpPr>
          <p:nvPr/>
        </p:nvSpPr>
        <p:spPr bwMode="auto">
          <a:xfrm>
            <a:off x="928688" y="1428750"/>
            <a:ext cx="1952625" cy="396875"/>
          </a:xfrm>
          <a:prstGeom prst="rect">
            <a:avLst/>
          </a:prstGeom>
          <a:noFill/>
          <a:ln w="9525">
            <a:noFill/>
            <a:miter lim="800000"/>
            <a:headEnd/>
            <a:tailEnd/>
          </a:ln>
        </p:spPr>
        <p:txBody>
          <a:bodyPr wrap="none">
            <a:spAutoFit/>
          </a:bodyPr>
          <a:lstStyle/>
          <a:p>
            <a:r>
              <a:rPr lang="sr-Cyrl-CS" sz="2000" b="1">
                <a:solidFill>
                  <a:srgbClr val="FFFF00"/>
                </a:solidFill>
              </a:rPr>
              <a:t>Хемодијализа</a:t>
            </a:r>
            <a:endParaRPr lang="en-US" sz="2000" b="1">
              <a:solidFill>
                <a:srgbClr val="FFFF00"/>
              </a:solidFill>
            </a:endParaRPr>
          </a:p>
        </p:txBody>
      </p:sp>
      <p:sp>
        <p:nvSpPr>
          <p:cNvPr id="35844" name="Text Box 3"/>
          <p:cNvSpPr txBox="1">
            <a:spLocks noChangeArrowheads="1"/>
          </p:cNvSpPr>
          <p:nvPr/>
        </p:nvSpPr>
        <p:spPr bwMode="auto">
          <a:xfrm>
            <a:off x="500063" y="1928813"/>
            <a:ext cx="8643937" cy="4386262"/>
          </a:xfrm>
          <a:prstGeom prst="rect">
            <a:avLst/>
          </a:prstGeom>
          <a:noFill/>
          <a:ln w="9525" algn="ctr">
            <a:noFill/>
            <a:miter lim="800000"/>
            <a:headEnd/>
            <a:tailEnd/>
          </a:ln>
        </p:spPr>
        <p:txBody>
          <a:bodyPr>
            <a:spAutoFit/>
          </a:bodyPr>
          <a:lstStyle/>
          <a:p>
            <a:pPr marL="342900" indent="-342900">
              <a:lnSpc>
                <a:spcPct val="110000"/>
              </a:lnSpc>
              <a:spcBef>
                <a:spcPct val="30000"/>
              </a:spcBef>
              <a:buClr>
                <a:srgbClr val="FFFF00"/>
              </a:buClr>
              <a:buFont typeface="Wingdings" pitchFamily="2" charset="2"/>
              <a:buChar char="Ø"/>
            </a:pPr>
            <a:r>
              <a:rPr lang="sr-Cyrl-CS"/>
              <a:t>Реч хемо означава крв, а реч дијализа потиче од грчке речи </a:t>
            </a:r>
            <a:r>
              <a:rPr lang="sr-Latn-CS" i="1"/>
              <a:t>dialysis</a:t>
            </a:r>
            <a:r>
              <a:rPr lang="sr-Cyrl-CS"/>
              <a:t> и значи ослобађање од нечега (сепарација, филтрација),</a:t>
            </a:r>
          </a:p>
          <a:p>
            <a:pPr marL="342900" indent="-342900">
              <a:lnSpc>
                <a:spcPct val="110000"/>
              </a:lnSpc>
              <a:spcBef>
                <a:spcPct val="30000"/>
              </a:spcBef>
              <a:buClr>
                <a:srgbClr val="FFFF00"/>
              </a:buClr>
              <a:buFont typeface="Wingdings" pitchFamily="2" charset="2"/>
              <a:buChar char="Ø"/>
            </a:pPr>
            <a:r>
              <a:rPr lang="sr-Cyrl-CS"/>
              <a:t>Хемодијализа, дакле, значи ослобађање крви од продуката метаболизма који се филтрују кроз полупропустљиву мембрану и одстрањују из организма,</a:t>
            </a:r>
          </a:p>
          <a:p>
            <a:pPr marL="342900" indent="-342900">
              <a:lnSpc>
                <a:spcPct val="110000"/>
              </a:lnSpc>
              <a:spcBef>
                <a:spcPct val="30000"/>
              </a:spcBef>
              <a:buClr>
                <a:srgbClr val="FFFF00"/>
              </a:buClr>
              <a:buFont typeface="Wingdings" pitchFamily="2" charset="2"/>
              <a:buChar char="Ø"/>
            </a:pPr>
            <a:r>
              <a:rPr lang="sr-Cyrl-CS"/>
              <a:t>Хемодијализа се обавља преко дијализатора (вештачки бубрег) и апарата за хемодијализу,</a:t>
            </a:r>
          </a:p>
          <a:p>
            <a:pPr marL="342900" indent="-342900">
              <a:lnSpc>
                <a:spcPct val="110000"/>
              </a:lnSpc>
              <a:spcBef>
                <a:spcPct val="30000"/>
              </a:spcBef>
              <a:buClr>
                <a:srgbClr val="FFFF00"/>
              </a:buClr>
              <a:buFont typeface="Wingdings" pitchFamily="2" charset="2"/>
              <a:buChar char="Ø"/>
            </a:pPr>
            <a:r>
              <a:rPr lang="sr-Cyrl-CS"/>
              <a:t>Дијализатор се састоји од кућишта, направљеног од тврде пластике, у ком је смештен сноп влакнастих цевчица преко којих се врши чишћење крви,</a:t>
            </a:r>
          </a:p>
          <a:p>
            <a:pPr marL="342900" indent="-342900">
              <a:lnSpc>
                <a:spcPct val="110000"/>
              </a:lnSpc>
              <a:spcBef>
                <a:spcPct val="30000"/>
              </a:spcBef>
              <a:buClr>
                <a:srgbClr val="FFFF00"/>
              </a:buClr>
              <a:buFont typeface="Wingdings" pitchFamily="2" charset="2"/>
              <a:buChar char="Ø"/>
            </a:pPr>
            <a:r>
              <a:rPr lang="sr-Cyrl-CS"/>
              <a:t>Апарат за хемодијализу је састављен од крвне пумпе и пумпе за дијализаторску течност, хепаринске пумпе, детектора за хемоглобин, ваздушног детектора, електронског пок</a:t>
            </a:r>
            <a:r>
              <a:rPr lang="en-US"/>
              <a:t>a</a:t>
            </a:r>
            <a:r>
              <a:rPr lang="sr-Cyrl-CS"/>
              <a:t>затеља тока дијализе, електронског прекидача тока крви итд.</a:t>
            </a:r>
            <a:endParaRPr lang="en-US"/>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7239000" y="6400800"/>
            <a:ext cx="1905000" cy="457200"/>
          </a:xfrm>
        </p:spPr>
        <p:txBody>
          <a:bodyPr/>
          <a:lstStyle/>
          <a:p>
            <a:pPr>
              <a:defRPr/>
            </a:pPr>
            <a:fld id="{9B0D2E18-656E-4536-A88A-F0A9B51E5D74}" type="slidenum">
              <a:rPr lang="en-US"/>
              <a:pPr>
                <a:defRPr/>
              </a:pPr>
              <a:t>34</a:t>
            </a:fld>
            <a:endParaRPr lang="en-US"/>
          </a:p>
        </p:txBody>
      </p:sp>
      <p:sp>
        <p:nvSpPr>
          <p:cNvPr id="36867" name="Text Box 2"/>
          <p:cNvSpPr txBox="1">
            <a:spLocks noChangeArrowheads="1"/>
          </p:cNvSpPr>
          <p:nvPr/>
        </p:nvSpPr>
        <p:spPr bwMode="auto">
          <a:xfrm>
            <a:off x="357188" y="1346200"/>
            <a:ext cx="8358187" cy="5207000"/>
          </a:xfrm>
          <a:prstGeom prst="rect">
            <a:avLst/>
          </a:prstGeom>
          <a:noFill/>
          <a:ln w="9525" algn="ctr">
            <a:noFill/>
            <a:miter lim="800000"/>
            <a:headEnd/>
            <a:tailEnd/>
          </a:ln>
        </p:spPr>
        <p:txBody>
          <a:bodyPr>
            <a:spAutoFit/>
          </a:bodyPr>
          <a:lstStyle/>
          <a:p>
            <a:pPr marL="342900" indent="-342900">
              <a:lnSpc>
                <a:spcPct val="110000"/>
              </a:lnSpc>
              <a:spcBef>
                <a:spcPct val="30000"/>
              </a:spcBef>
              <a:spcAft>
                <a:spcPct val="60000"/>
              </a:spcAft>
              <a:buClr>
                <a:srgbClr val="FFFF00"/>
              </a:buClr>
              <a:buFont typeface="Wingdings" pitchFamily="2" charset="2"/>
              <a:buNone/>
            </a:pPr>
            <a:r>
              <a:rPr lang="sr-Cyrl-CS" sz="2000" b="1">
                <a:solidFill>
                  <a:srgbClr val="FFFF00"/>
                </a:solidFill>
              </a:rPr>
              <a:t>Примпрема болесника за хемодијализу</a:t>
            </a:r>
          </a:p>
          <a:p>
            <a:pPr marL="342900" indent="-342900">
              <a:lnSpc>
                <a:spcPct val="110000"/>
              </a:lnSpc>
              <a:spcBef>
                <a:spcPct val="30000"/>
              </a:spcBef>
              <a:buClr>
                <a:srgbClr val="FFFF00"/>
              </a:buClr>
              <a:buFont typeface="Wingdings" pitchFamily="2" charset="2"/>
              <a:buChar char="Ø"/>
            </a:pPr>
            <a:r>
              <a:rPr lang="sr-Cyrl-CS"/>
              <a:t>Лекар припрема болесника за дијализу (припрема вскуларни приступ) и започиње лечење хемодијализама,</a:t>
            </a:r>
          </a:p>
          <a:p>
            <a:pPr marL="342900" indent="-342900">
              <a:lnSpc>
                <a:spcPct val="110000"/>
              </a:lnSpc>
              <a:spcBef>
                <a:spcPct val="30000"/>
              </a:spcBef>
              <a:buClr>
                <a:srgbClr val="FFFF00"/>
              </a:buClr>
              <a:buFont typeface="Wingdings" pitchFamily="2" charset="2"/>
              <a:buChar char="Ø"/>
            </a:pPr>
            <a:r>
              <a:rPr lang="sr-Cyrl-CS"/>
              <a:t>Медицинске сестре и техничари највише времена проводе са болесником и помажу у припреми болесника (ведар, оптимистички став).</a:t>
            </a:r>
          </a:p>
          <a:p>
            <a:pPr marL="342900" indent="-342900">
              <a:lnSpc>
                <a:spcPct val="110000"/>
              </a:lnSpc>
              <a:spcBef>
                <a:spcPct val="60000"/>
              </a:spcBef>
              <a:spcAft>
                <a:spcPct val="60000"/>
              </a:spcAft>
              <a:buClr>
                <a:srgbClr val="FFFF00"/>
              </a:buClr>
              <a:buFont typeface="Wingdings" pitchFamily="2" charset="2"/>
              <a:buNone/>
            </a:pPr>
            <a:r>
              <a:rPr lang="sr-Cyrl-CS" sz="2000" b="1">
                <a:solidFill>
                  <a:srgbClr val="FFFF00"/>
                </a:solidFill>
              </a:rPr>
              <a:t>Најчешће клиничке компликације и тегобе болесника на хемодијализи</a:t>
            </a:r>
          </a:p>
          <a:p>
            <a:pPr marL="342900" indent="-342900">
              <a:lnSpc>
                <a:spcPct val="110000"/>
              </a:lnSpc>
              <a:spcBef>
                <a:spcPct val="30000"/>
              </a:spcBef>
              <a:buClr>
                <a:srgbClr val="FFFF00"/>
              </a:buClr>
              <a:buFont typeface="Wingdings" pitchFamily="2" charset="2"/>
              <a:buChar char="Ø"/>
            </a:pPr>
            <a:r>
              <a:rPr lang="sr-Cyrl-CS"/>
              <a:t>Кардиоваскуларне компликације (хипотензија, хипертензија, аритмије, стенокардија),</a:t>
            </a:r>
          </a:p>
          <a:p>
            <a:pPr marL="342900" indent="-342900">
              <a:lnSpc>
                <a:spcPct val="110000"/>
              </a:lnSpc>
              <a:spcBef>
                <a:spcPct val="30000"/>
              </a:spcBef>
              <a:buClr>
                <a:srgbClr val="FFFF00"/>
              </a:buClr>
              <a:buFont typeface="Wingdings" pitchFamily="2" charset="2"/>
              <a:buChar char="Ø"/>
            </a:pPr>
            <a:r>
              <a:rPr lang="sr-Cyrl-CS"/>
              <a:t>Неуролошке компликације (главобоља, умор, узнемиреност, мучнина, повраћање),</a:t>
            </a:r>
          </a:p>
          <a:p>
            <a:pPr marL="342900" indent="-342900">
              <a:lnSpc>
                <a:spcPct val="110000"/>
              </a:lnSpc>
              <a:spcBef>
                <a:spcPct val="30000"/>
              </a:spcBef>
              <a:buClr>
                <a:srgbClr val="FFFF00"/>
              </a:buClr>
              <a:buFont typeface="Wingdings" pitchFamily="2" charset="2"/>
              <a:buChar char="Ø"/>
            </a:pPr>
            <a:r>
              <a:rPr lang="sr-Cyrl-CS"/>
              <a:t>Грчеви мишића,</a:t>
            </a:r>
          </a:p>
          <a:p>
            <a:pPr marL="342900" indent="-342900">
              <a:lnSpc>
                <a:spcPct val="110000"/>
              </a:lnSpc>
              <a:spcBef>
                <a:spcPct val="30000"/>
              </a:spcBef>
              <a:buClr>
                <a:srgbClr val="FFFF00"/>
              </a:buClr>
              <a:buFont typeface="Wingdings" pitchFamily="2" charset="2"/>
              <a:buChar char="Ø"/>
            </a:pPr>
            <a:r>
              <a:rPr lang="sr-Cyrl-CS"/>
              <a:t>Повишена температура, језа, дрхтавица и свраб.</a:t>
            </a:r>
            <a:endParaRPr lang="en-US"/>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8B320298-11BC-42ED-9F7C-3F50DA8F0FBC}" type="slidenum">
              <a:rPr lang="en-US"/>
              <a:pPr>
                <a:defRPr/>
              </a:pPr>
              <a:t>35</a:t>
            </a:fld>
            <a:endParaRPr lang="en-US"/>
          </a:p>
        </p:txBody>
      </p:sp>
      <p:sp>
        <p:nvSpPr>
          <p:cNvPr id="37891" name="Text Box 2"/>
          <p:cNvSpPr txBox="1">
            <a:spLocks noChangeArrowheads="1"/>
          </p:cNvSpPr>
          <p:nvPr/>
        </p:nvSpPr>
        <p:spPr bwMode="auto">
          <a:xfrm>
            <a:off x="1000125" y="1214438"/>
            <a:ext cx="7543800" cy="701675"/>
          </a:xfrm>
          <a:prstGeom prst="rect">
            <a:avLst/>
          </a:prstGeom>
          <a:noFill/>
          <a:ln w="9525">
            <a:noFill/>
            <a:miter lim="800000"/>
            <a:headEnd/>
            <a:tailEnd/>
          </a:ln>
        </p:spPr>
        <p:txBody>
          <a:bodyPr>
            <a:spAutoFit/>
          </a:bodyPr>
          <a:lstStyle/>
          <a:p>
            <a:pPr>
              <a:spcBef>
                <a:spcPct val="50000"/>
              </a:spcBef>
            </a:pPr>
            <a:r>
              <a:rPr lang="sr-Cyrl-CS" sz="2000" b="1">
                <a:solidFill>
                  <a:srgbClr val="FFFF00"/>
                </a:solidFill>
              </a:rPr>
              <a:t>Најчешћа обољења код болесника лечених понављаним хемодијаизама</a:t>
            </a:r>
            <a:endParaRPr lang="en-US" sz="2000" b="1">
              <a:solidFill>
                <a:srgbClr val="FFFF00"/>
              </a:solidFill>
            </a:endParaRPr>
          </a:p>
        </p:txBody>
      </p:sp>
      <p:sp>
        <p:nvSpPr>
          <p:cNvPr id="37892" name="Text Box 3"/>
          <p:cNvSpPr txBox="1">
            <a:spLocks noChangeArrowheads="1"/>
          </p:cNvSpPr>
          <p:nvPr/>
        </p:nvSpPr>
        <p:spPr bwMode="auto">
          <a:xfrm>
            <a:off x="1127125" y="1992313"/>
            <a:ext cx="7477125" cy="4178300"/>
          </a:xfrm>
          <a:prstGeom prst="rect">
            <a:avLst/>
          </a:prstGeom>
          <a:noFill/>
          <a:ln w="9525" algn="ctr">
            <a:noFill/>
            <a:miter lim="800000"/>
            <a:headEnd/>
            <a:tailEnd/>
          </a:ln>
        </p:spPr>
        <p:txBody>
          <a:bodyPr>
            <a:spAutoFit/>
          </a:bodyPr>
          <a:lstStyle/>
          <a:p>
            <a:pPr marL="342900" indent="-342900">
              <a:lnSpc>
                <a:spcPct val="110000"/>
              </a:lnSpc>
              <a:spcBef>
                <a:spcPct val="30000"/>
              </a:spcBef>
              <a:buClr>
                <a:srgbClr val="FFFF00"/>
              </a:buClr>
              <a:buFont typeface="Wingdings" pitchFamily="2" charset="2"/>
              <a:buChar char="Ø"/>
            </a:pPr>
            <a:r>
              <a:rPr lang="sr-Cyrl-CS" sz="2000"/>
              <a:t>Повишен крвни притисак,</a:t>
            </a:r>
          </a:p>
          <a:p>
            <a:pPr marL="342900" indent="-342900">
              <a:lnSpc>
                <a:spcPct val="110000"/>
              </a:lnSpc>
              <a:spcBef>
                <a:spcPct val="30000"/>
              </a:spcBef>
              <a:buClr>
                <a:srgbClr val="FFFF00"/>
              </a:buClr>
              <a:buFont typeface="Wingdings" pitchFamily="2" charset="2"/>
              <a:buChar char="Ø"/>
            </a:pPr>
            <a:r>
              <a:rPr lang="sr-Cyrl-CS" sz="2000"/>
              <a:t>Анемија, </a:t>
            </a:r>
          </a:p>
          <a:p>
            <a:pPr marL="342900" indent="-342900">
              <a:lnSpc>
                <a:spcPct val="110000"/>
              </a:lnSpc>
              <a:spcBef>
                <a:spcPct val="30000"/>
              </a:spcBef>
              <a:buClr>
                <a:srgbClr val="FFFF00"/>
              </a:buClr>
              <a:buFont typeface="Wingdings" pitchFamily="2" charset="2"/>
              <a:buChar char="Ø"/>
            </a:pPr>
            <a:r>
              <a:rPr lang="sr-Cyrl-CS" sz="2000"/>
              <a:t>Свраб, </a:t>
            </a:r>
          </a:p>
          <a:p>
            <a:pPr marL="342900" indent="-342900">
              <a:lnSpc>
                <a:spcPct val="110000"/>
              </a:lnSpc>
              <a:spcBef>
                <a:spcPct val="30000"/>
              </a:spcBef>
              <a:buClr>
                <a:srgbClr val="FFFF00"/>
              </a:buClr>
              <a:buFont typeface="Wingdings" pitchFamily="2" charset="2"/>
              <a:buChar char="Ø"/>
            </a:pPr>
            <a:r>
              <a:rPr lang="sr-Cyrl-CS" sz="2000"/>
              <a:t>Неуролошки поремећаји (полинеуропатија, енцефалопатија),</a:t>
            </a:r>
          </a:p>
          <a:p>
            <a:pPr marL="342900" indent="-342900">
              <a:lnSpc>
                <a:spcPct val="110000"/>
              </a:lnSpc>
              <a:spcBef>
                <a:spcPct val="30000"/>
              </a:spcBef>
              <a:buClr>
                <a:srgbClr val="FFFF00"/>
              </a:buClr>
              <a:buFont typeface="Wingdings" pitchFamily="2" charset="2"/>
              <a:buChar char="Ø"/>
            </a:pPr>
            <a:r>
              <a:rPr lang="sr-Cyrl-CS" sz="2000"/>
              <a:t>Акутна и хронична вирусна запаљења јетре,</a:t>
            </a:r>
          </a:p>
          <a:p>
            <a:pPr marL="342900" indent="-342900">
              <a:lnSpc>
                <a:spcPct val="110000"/>
              </a:lnSpc>
              <a:spcBef>
                <a:spcPct val="30000"/>
              </a:spcBef>
              <a:buClr>
                <a:srgbClr val="FFFF00"/>
              </a:buClr>
              <a:buFont typeface="Wingdings" pitchFamily="2" charset="2"/>
              <a:buChar char="Ø"/>
            </a:pPr>
            <a:r>
              <a:rPr lang="sr-Cyrl-CS" sz="2000"/>
              <a:t>Инфекције,</a:t>
            </a:r>
          </a:p>
          <a:p>
            <a:pPr marL="342900" indent="-342900">
              <a:lnSpc>
                <a:spcPct val="110000"/>
              </a:lnSpc>
              <a:spcBef>
                <a:spcPct val="30000"/>
              </a:spcBef>
              <a:buClr>
                <a:srgbClr val="FFFF00"/>
              </a:buClr>
              <a:buFont typeface="Wingdings" pitchFamily="2" charset="2"/>
              <a:buChar char="Ø"/>
            </a:pPr>
            <a:r>
              <a:rPr lang="sr-Cyrl-CS" sz="2000"/>
              <a:t>Болести костију (бубрежна остеодистрофија),</a:t>
            </a:r>
          </a:p>
          <a:p>
            <a:pPr marL="342900" indent="-342900">
              <a:lnSpc>
                <a:spcPct val="110000"/>
              </a:lnSpc>
              <a:spcBef>
                <a:spcPct val="30000"/>
              </a:spcBef>
              <a:buClr>
                <a:srgbClr val="FFFF00"/>
              </a:buClr>
              <a:buFont typeface="Wingdings" pitchFamily="2" charset="2"/>
              <a:buChar char="Ø"/>
            </a:pPr>
            <a:r>
              <a:rPr lang="sr-Cyrl-CS" sz="2000"/>
              <a:t>Психолошки проблеми,</a:t>
            </a:r>
          </a:p>
          <a:p>
            <a:pPr marL="342900" indent="-342900">
              <a:lnSpc>
                <a:spcPct val="110000"/>
              </a:lnSpc>
              <a:spcBef>
                <a:spcPct val="30000"/>
              </a:spcBef>
              <a:buClr>
                <a:srgbClr val="FFFF00"/>
              </a:buClr>
              <a:buFont typeface="Wingdings" pitchFamily="2" charset="2"/>
              <a:buChar char="Ø"/>
            </a:pPr>
            <a:r>
              <a:rPr lang="sr-Cyrl-CS" sz="2000"/>
              <a:t>Сексуални проблеми.</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DA315C10-9A77-4E20-9A20-CAE5974C9B0C}" type="slidenum">
              <a:rPr lang="en-US"/>
              <a:pPr>
                <a:defRPr/>
              </a:pPr>
              <a:t>36</a:t>
            </a:fld>
            <a:endParaRPr lang="en-US"/>
          </a:p>
        </p:txBody>
      </p:sp>
      <p:sp>
        <p:nvSpPr>
          <p:cNvPr id="38915" name="Text Box 2"/>
          <p:cNvSpPr txBox="1">
            <a:spLocks noChangeArrowheads="1"/>
          </p:cNvSpPr>
          <p:nvPr/>
        </p:nvSpPr>
        <p:spPr bwMode="auto">
          <a:xfrm>
            <a:off x="1214438" y="1428750"/>
            <a:ext cx="4591050" cy="396875"/>
          </a:xfrm>
          <a:prstGeom prst="rect">
            <a:avLst/>
          </a:prstGeom>
          <a:noFill/>
          <a:ln w="9525">
            <a:noFill/>
            <a:miter lim="800000"/>
            <a:headEnd/>
            <a:tailEnd/>
          </a:ln>
        </p:spPr>
        <p:txBody>
          <a:bodyPr wrap="none">
            <a:spAutoFit/>
          </a:bodyPr>
          <a:lstStyle/>
          <a:p>
            <a:r>
              <a:rPr lang="sr-Cyrl-CS" sz="2000" b="1">
                <a:solidFill>
                  <a:srgbClr val="FFFF00"/>
                </a:solidFill>
              </a:rPr>
              <a:t>Дијета болесника на хемодијализи</a:t>
            </a:r>
            <a:endParaRPr lang="en-US" sz="2000" b="1">
              <a:solidFill>
                <a:srgbClr val="FFFF00"/>
              </a:solidFill>
            </a:endParaRPr>
          </a:p>
        </p:txBody>
      </p:sp>
      <p:sp>
        <p:nvSpPr>
          <p:cNvPr id="38916" name="Text Box 3"/>
          <p:cNvSpPr txBox="1">
            <a:spLocks noChangeArrowheads="1"/>
          </p:cNvSpPr>
          <p:nvPr/>
        </p:nvSpPr>
        <p:spPr bwMode="auto">
          <a:xfrm>
            <a:off x="990600" y="2057400"/>
            <a:ext cx="7620000" cy="3625850"/>
          </a:xfrm>
          <a:prstGeom prst="rect">
            <a:avLst/>
          </a:prstGeom>
          <a:noFill/>
          <a:ln w="9525" algn="ctr">
            <a:noFill/>
            <a:miter lim="800000"/>
            <a:headEnd/>
            <a:tailEnd/>
          </a:ln>
        </p:spPr>
        <p:txBody>
          <a:bodyPr>
            <a:spAutoFit/>
          </a:bodyPr>
          <a:lstStyle/>
          <a:p>
            <a:pPr marL="342900" indent="-342900">
              <a:lnSpc>
                <a:spcPct val="110000"/>
              </a:lnSpc>
              <a:spcBef>
                <a:spcPct val="30000"/>
              </a:spcBef>
              <a:buClr>
                <a:srgbClr val="FFFF00"/>
              </a:buClr>
              <a:buFont typeface="Wingdings" pitchFamily="2" charset="2"/>
              <a:buChar char="Ø"/>
            </a:pPr>
            <a:r>
              <a:rPr lang="sr-Cyrl-CS" sz="2000"/>
              <a:t>Укупна енергија треба да износи 35 </a:t>
            </a:r>
            <a:r>
              <a:rPr lang="sr-Latn-CS" sz="2000"/>
              <a:t>Kcal/kg </a:t>
            </a:r>
            <a:r>
              <a:rPr lang="sr-Cyrl-CS" sz="2000"/>
              <a:t> телесне тежине на дан,</a:t>
            </a:r>
          </a:p>
          <a:p>
            <a:pPr marL="342900" indent="-342900">
              <a:lnSpc>
                <a:spcPct val="110000"/>
              </a:lnSpc>
              <a:spcBef>
                <a:spcPct val="30000"/>
              </a:spcBef>
              <a:buClr>
                <a:srgbClr val="FFFF00"/>
              </a:buClr>
              <a:buFont typeface="Wingdings" pitchFamily="2" charset="2"/>
              <a:buChar char="Ø"/>
            </a:pPr>
            <a:r>
              <a:rPr lang="sr-Cyrl-CS" sz="2000"/>
              <a:t>Беланчевине се морају уносити у нормалној количини, ни много ни мало. Велики унос меса није препоручљив јер ће се повећати уреја, калијум и фосфор и друге штетне материје у крви,</a:t>
            </a:r>
          </a:p>
          <a:p>
            <a:pPr marL="342900" indent="-342900">
              <a:lnSpc>
                <a:spcPct val="110000"/>
              </a:lnSpc>
              <a:spcBef>
                <a:spcPct val="30000"/>
              </a:spcBef>
              <a:buClr>
                <a:srgbClr val="FFFF00"/>
              </a:buClr>
              <a:buFont typeface="Wingdings" pitchFamily="2" charset="2"/>
              <a:buChar char="Ø"/>
            </a:pPr>
            <a:r>
              <a:rPr lang="sr-Cyrl-CS" sz="2000"/>
              <a:t>Мора се уносити довољно енергетских материја да болесник неби губио на тежини. То се односи на хлеб, теста, кекс, пите и треба их распоредити у најмање пет оборка.</a:t>
            </a:r>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7239000" y="6400800"/>
            <a:ext cx="1905000" cy="457200"/>
          </a:xfrm>
        </p:spPr>
        <p:txBody>
          <a:bodyPr/>
          <a:lstStyle/>
          <a:p>
            <a:pPr>
              <a:defRPr/>
            </a:pPr>
            <a:fld id="{65C484E7-8AD3-4D00-91F2-1DC320EF515C}" type="slidenum">
              <a:rPr lang="en-US"/>
              <a:pPr>
                <a:defRPr/>
              </a:pPr>
              <a:t>37</a:t>
            </a:fld>
            <a:endParaRPr lang="en-US"/>
          </a:p>
        </p:txBody>
      </p:sp>
      <p:sp>
        <p:nvSpPr>
          <p:cNvPr id="39939" name="Text Box 2"/>
          <p:cNvSpPr txBox="1">
            <a:spLocks noChangeArrowheads="1"/>
          </p:cNvSpPr>
          <p:nvPr/>
        </p:nvSpPr>
        <p:spPr bwMode="auto">
          <a:xfrm>
            <a:off x="990600" y="2057400"/>
            <a:ext cx="7543800" cy="4052888"/>
          </a:xfrm>
          <a:prstGeom prst="rect">
            <a:avLst/>
          </a:prstGeom>
          <a:noFill/>
          <a:ln w="9525" algn="ctr">
            <a:noFill/>
            <a:miter lim="800000"/>
            <a:headEnd/>
            <a:tailEnd/>
          </a:ln>
        </p:spPr>
        <p:txBody>
          <a:bodyPr>
            <a:spAutoFit/>
          </a:bodyPr>
          <a:lstStyle/>
          <a:p>
            <a:pPr marL="342900" indent="-342900">
              <a:lnSpc>
                <a:spcPct val="110000"/>
              </a:lnSpc>
              <a:spcBef>
                <a:spcPct val="30000"/>
              </a:spcBef>
              <a:buClr>
                <a:srgbClr val="FFFF00"/>
              </a:buClr>
              <a:buFont typeface="Wingdings" pitchFamily="2" charset="2"/>
              <a:buChar char="Ø"/>
            </a:pPr>
            <a:r>
              <a:rPr lang="sr-Cyrl-CS" sz="2000"/>
              <a:t>Ограничава се унос свежег воћа, поврћа и њихових прерађевина као и ораха, бадема, кикирикија и чоколаде јер су ове намирнице  богате калијумом који може угрозизи живот болесника (највише 100 грама очишћеног воћа дневно),</a:t>
            </a:r>
          </a:p>
          <a:p>
            <a:pPr marL="342900" indent="-342900">
              <a:lnSpc>
                <a:spcPct val="110000"/>
              </a:lnSpc>
              <a:spcBef>
                <a:spcPct val="30000"/>
              </a:spcBef>
              <a:buClr>
                <a:srgbClr val="FFFF00"/>
              </a:buClr>
              <a:buFont typeface="Wingdings" pitchFamily="2" charset="2"/>
              <a:buChar char="Ø"/>
            </a:pPr>
            <a:r>
              <a:rPr lang="sr-Cyrl-CS" sz="2000"/>
              <a:t>Ограничава се унос млека и млечних прерађевина, на једну шољу млека (200 грама) и повремен унос младог сира (50 грама),</a:t>
            </a:r>
          </a:p>
          <a:p>
            <a:pPr marL="342900" indent="-342900">
              <a:lnSpc>
                <a:spcPct val="110000"/>
              </a:lnSpc>
              <a:spcBef>
                <a:spcPct val="30000"/>
              </a:spcBef>
              <a:buClr>
                <a:srgbClr val="FFFF00"/>
              </a:buClr>
              <a:buFont typeface="Wingdings" pitchFamily="2" charset="2"/>
              <a:buChar char="Ø"/>
            </a:pPr>
            <a:r>
              <a:rPr lang="sr-Cyrl-CS" sz="2000"/>
              <a:t>Ограничва се унос соли и воде (храна скоро неслана),</a:t>
            </a:r>
          </a:p>
          <a:p>
            <a:pPr marL="342900" indent="-342900">
              <a:lnSpc>
                <a:spcPct val="110000"/>
              </a:lnSpc>
              <a:spcBef>
                <a:spcPct val="30000"/>
              </a:spcBef>
              <a:buClr>
                <a:srgbClr val="FFFF00"/>
              </a:buClr>
              <a:buFont typeface="Wingdings" pitchFamily="2" charset="2"/>
              <a:buChar char="Ø"/>
            </a:pPr>
            <a:r>
              <a:rPr lang="sr-Cyrl-CS" sz="2000"/>
              <a:t>Ако болесник мокри 0,5-1 литар или више дневно имаће више слободе у дијети.</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9418DCE8-FFA6-4710-88A2-7C823C7876ED}" type="slidenum">
              <a:rPr lang="en-US"/>
              <a:pPr>
                <a:defRPr/>
              </a:pPr>
              <a:t>4</a:t>
            </a:fld>
            <a:endParaRPr lang="en-US"/>
          </a:p>
        </p:txBody>
      </p:sp>
      <p:sp>
        <p:nvSpPr>
          <p:cNvPr id="7171" name="Text Box 2"/>
          <p:cNvSpPr txBox="1">
            <a:spLocks noChangeArrowheads="1"/>
          </p:cNvSpPr>
          <p:nvPr/>
        </p:nvSpPr>
        <p:spPr bwMode="auto">
          <a:xfrm>
            <a:off x="1428750" y="1285875"/>
            <a:ext cx="6477000" cy="396875"/>
          </a:xfrm>
          <a:prstGeom prst="rect">
            <a:avLst/>
          </a:prstGeom>
          <a:noFill/>
          <a:ln w="9525">
            <a:noFill/>
            <a:miter lim="800000"/>
            <a:headEnd/>
            <a:tailEnd/>
          </a:ln>
        </p:spPr>
        <p:txBody>
          <a:bodyPr>
            <a:spAutoFit/>
          </a:bodyPr>
          <a:lstStyle/>
          <a:p>
            <a:pPr>
              <a:spcBef>
                <a:spcPct val="50000"/>
              </a:spcBef>
            </a:pPr>
            <a:r>
              <a:rPr lang="sr-Cyrl-CS" sz="2000" b="1">
                <a:solidFill>
                  <a:srgbClr val="FFFF00"/>
                </a:solidFill>
              </a:rPr>
              <a:t>Најважнији параметри код бубрежних обољења</a:t>
            </a:r>
            <a:r>
              <a:rPr lang="en-US" sz="2000">
                <a:solidFill>
                  <a:srgbClr val="FFFF00"/>
                </a:solidFill>
              </a:rPr>
              <a:t> </a:t>
            </a:r>
          </a:p>
        </p:txBody>
      </p:sp>
      <p:sp>
        <p:nvSpPr>
          <p:cNvPr id="7172" name="Text Box 3"/>
          <p:cNvSpPr txBox="1">
            <a:spLocks noChangeArrowheads="1"/>
          </p:cNvSpPr>
          <p:nvPr/>
        </p:nvSpPr>
        <p:spPr bwMode="auto">
          <a:xfrm>
            <a:off x="1143000" y="1905000"/>
            <a:ext cx="7772400" cy="4473575"/>
          </a:xfrm>
          <a:prstGeom prst="rect">
            <a:avLst/>
          </a:prstGeom>
          <a:noFill/>
          <a:ln w="9525">
            <a:noFill/>
            <a:miter lim="800000"/>
            <a:headEnd/>
            <a:tailEnd/>
          </a:ln>
        </p:spPr>
        <p:txBody>
          <a:bodyPr>
            <a:spAutoFit/>
          </a:bodyPr>
          <a:lstStyle/>
          <a:p>
            <a:pPr marL="342900" indent="-342900">
              <a:lnSpc>
                <a:spcPct val="120000"/>
              </a:lnSpc>
              <a:buFontTx/>
              <a:buAutoNum type="arabicPeriod"/>
            </a:pPr>
            <a:r>
              <a:rPr lang="en-US" sz="2000" b="1">
                <a:solidFill>
                  <a:srgbClr val="FFFF00"/>
                </a:solidFill>
              </a:rPr>
              <a:t> </a:t>
            </a:r>
            <a:r>
              <a:rPr lang="sr-Cyrl-CS" sz="2000" b="1">
                <a:solidFill>
                  <a:srgbClr val="FFFF00"/>
                </a:solidFill>
              </a:rPr>
              <a:t>Боја и изглед лица</a:t>
            </a:r>
            <a:r>
              <a:rPr lang="en-US" sz="2000" b="1">
                <a:solidFill>
                  <a:srgbClr val="FFFF00"/>
                </a:solidFill>
              </a:rPr>
              <a:t/>
            </a:r>
            <a:br>
              <a:rPr lang="en-US" sz="2000" b="1">
                <a:solidFill>
                  <a:srgbClr val="FFFF00"/>
                </a:solidFill>
              </a:rPr>
            </a:br>
            <a:endParaRPr lang="sr-Cyrl-CS" sz="2000">
              <a:solidFill>
                <a:srgbClr val="FFFF00"/>
              </a:solidFill>
            </a:endParaRPr>
          </a:p>
          <a:p>
            <a:pPr marL="342900" indent="-342900">
              <a:lnSpc>
                <a:spcPct val="120000"/>
              </a:lnSpc>
              <a:buClr>
                <a:srgbClr val="FFFF00"/>
              </a:buClr>
              <a:buFont typeface="Wingdings" pitchFamily="2" charset="2"/>
              <a:buChar char="Ø"/>
            </a:pPr>
            <a:r>
              <a:rPr lang="en-US" sz="2000"/>
              <a:t> </a:t>
            </a:r>
            <a:r>
              <a:rPr lang="sr-Cyrl-CS" sz="2000"/>
              <a:t> Код бубрежних болести лице је бледо и отечено</a:t>
            </a:r>
            <a:r>
              <a:rPr lang="en-US" sz="2000"/>
              <a:t/>
            </a:r>
            <a:br>
              <a:rPr lang="en-US" sz="2000"/>
            </a:br>
            <a:r>
              <a:rPr lang="en-US" sz="2000"/>
              <a:t>  </a:t>
            </a:r>
            <a:r>
              <a:rPr lang="sr-Cyrl-CS" sz="2000"/>
              <a:t>(нарочито капци).</a:t>
            </a:r>
            <a:r>
              <a:rPr lang="en-US" sz="2000"/>
              <a:t/>
            </a:r>
            <a:br>
              <a:rPr lang="en-US" sz="2000"/>
            </a:br>
            <a:endParaRPr lang="sr-Cyrl-CS" sz="2000" b="1">
              <a:solidFill>
                <a:srgbClr val="FFFF00"/>
              </a:solidFill>
            </a:endParaRPr>
          </a:p>
          <a:p>
            <a:pPr marL="342900" indent="-342900">
              <a:lnSpc>
                <a:spcPct val="120000"/>
              </a:lnSpc>
              <a:buFontTx/>
              <a:buAutoNum type="arabicPeriod" startAt="2"/>
            </a:pPr>
            <a:r>
              <a:rPr lang="en-US" sz="2000" b="1">
                <a:solidFill>
                  <a:srgbClr val="FFFF00"/>
                </a:solidFill>
              </a:rPr>
              <a:t> </a:t>
            </a:r>
            <a:r>
              <a:rPr lang="sr-Cyrl-CS" sz="2000" b="1">
                <a:solidFill>
                  <a:srgbClr val="FFFF00"/>
                </a:solidFill>
              </a:rPr>
              <a:t>Едеми</a:t>
            </a:r>
            <a:r>
              <a:rPr lang="en-US" sz="2000" b="1">
                <a:solidFill>
                  <a:srgbClr val="FFFF00"/>
                </a:solidFill>
              </a:rPr>
              <a:t/>
            </a:r>
            <a:br>
              <a:rPr lang="en-US" sz="2000" b="1">
                <a:solidFill>
                  <a:srgbClr val="FFFF00"/>
                </a:solidFill>
              </a:rPr>
            </a:br>
            <a:endParaRPr lang="sr-Cyrl-CS" sz="2000">
              <a:solidFill>
                <a:srgbClr val="FFFF00"/>
              </a:solidFill>
            </a:endParaRPr>
          </a:p>
          <a:p>
            <a:pPr marL="342900" indent="-342900">
              <a:lnSpc>
                <a:spcPct val="120000"/>
              </a:lnSpc>
              <a:buClr>
                <a:srgbClr val="FFFF00"/>
              </a:buClr>
              <a:buFont typeface="Wingdings" pitchFamily="2" charset="2"/>
              <a:buChar char="Ø"/>
            </a:pPr>
            <a:r>
              <a:rPr lang="en-US" sz="2000"/>
              <a:t> </a:t>
            </a:r>
            <a:r>
              <a:rPr lang="sr-Cyrl-CS" sz="2000"/>
              <a:t> Нефритички едеми (настају због задржавања воде и </a:t>
            </a:r>
            <a:r>
              <a:rPr lang="en-US" sz="2000"/>
              <a:t/>
            </a:r>
            <a:br>
              <a:rPr lang="en-US" sz="2000"/>
            </a:br>
            <a:r>
              <a:rPr lang="en-US" sz="2000"/>
              <a:t>  </a:t>
            </a:r>
            <a:r>
              <a:rPr lang="sr-Cyrl-CS" sz="2000"/>
              <a:t>соли),</a:t>
            </a:r>
          </a:p>
          <a:p>
            <a:pPr marL="342900" indent="-342900">
              <a:lnSpc>
                <a:spcPct val="120000"/>
              </a:lnSpc>
              <a:buClr>
                <a:srgbClr val="FFFF00"/>
              </a:buClr>
              <a:buFont typeface="Wingdings" pitchFamily="2" charset="2"/>
              <a:buChar char="Ø"/>
            </a:pPr>
            <a:r>
              <a:rPr lang="en-US" sz="2000"/>
              <a:t> </a:t>
            </a:r>
            <a:r>
              <a:rPr lang="sr-Cyrl-CS" sz="2000"/>
              <a:t> Нефротски едеми (због хипоалбуминемије),</a:t>
            </a:r>
          </a:p>
          <a:p>
            <a:pPr marL="342900" indent="-342900">
              <a:lnSpc>
                <a:spcPct val="120000"/>
              </a:lnSpc>
              <a:buClr>
                <a:srgbClr val="FFFF00"/>
              </a:buClr>
              <a:buFont typeface="Wingdings" pitchFamily="2" charset="2"/>
              <a:buChar char="Ø"/>
            </a:pPr>
            <a:r>
              <a:rPr lang="en-US" sz="2000"/>
              <a:t> </a:t>
            </a:r>
            <a:r>
              <a:rPr lang="sr-Cyrl-CS" sz="2000"/>
              <a:t> Бубрежни едеми су најизраженији на лицу, бледи су, </a:t>
            </a:r>
            <a:r>
              <a:rPr lang="en-US" sz="2000"/>
              <a:t/>
            </a:r>
            <a:br>
              <a:rPr lang="en-US" sz="2000"/>
            </a:br>
            <a:r>
              <a:rPr lang="en-US" sz="2000"/>
              <a:t>  </a:t>
            </a:r>
            <a:r>
              <a:rPr lang="sr-Cyrl-CS" sz="2000"/>
              <a:t>тестасти и топли.</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7239000" y="6400800"/>
            <a:ext cx="1905000" cy="457200"/>
          </a:xfrm>
        </p:spPr>
        <p:txBody>
          <a:bodyPr/>
          <a:lstStyle/>
          <a:p>
            <a:pPr>
              <a:defRPr/>
            </a:pPr>
            <a:fld id="{E5090471-AD69-49B4-AE39-89AA95B4E973}" type="slidenum">
              <a:rPr lang="en-US"/>
              <a:pPr>
                <a:defRPr/>
              </a:pPr>
              <a:t>5</a:t>
            </a:fld>
            <a:endParaRPr lang="en-US"/>
          </a:p>
        </p:txBody>
      </p:sp>
      <p:sp>
        <p:nvSpPr>
          <p:cNvPr id="8195" name="Text Box 2"/>
          <p:cNvSpPr txBox="1">
            <a:spLocks noChangeArrowheads="1"/>
          </p:cNvSpPr>
          <p:nvPr/>
        </p:nvSpPr>
        <p:spPr bwMode="auto">
          <a:xfrm>
            <a:off x="1219200" y="1066800"/>
            <a:ext cx="7391400" cy="4789488"/>
          </a:xfrm>
          <a:prstGeom prst="rect">
            <a:avLst/>
          </a:prstGeom>
          <a:noFill/>
          <a:ln w="9525">
            <a:noFill/>
            <a:miter lim="800000"/>
            <a:headEnd/>
            <a:tailEnd/>
          </a:ln>
        </p:spPr>
        <p:txBody>
          <a:bodyPr>
            <a:spAutoFit/>
          </a:bodyPr>
          <a:lstStyle/>
          <a:p>
            <a:pPr>
              <a:lnSpc>
                <a:spcPct val="140000"/>
              </a:lnSpc>
            </a:pPr>
            <a:r>
              <a:rPr lang="sr-Cyrl-CS" sz="2000" b="1">
                <a:solidFill>
                  <a:srgbClr val="FFFF00"/>
                </a:solidFill>
              </a:rPr>
              <a:t>3. Изглед мокраће</a:t>
            </a:r>
            <a:r>
              <a:rPr lang="en-US" sz="2000" b="1"/>
              <a:t/>
            </a:r>
            <a:br>
              <a:rPr lang="en-US" sz="2000" b="1"/>
            </a:br>
            <a:endParaRPr lang="sr-Cyrl-CS" sz="2000"/>
          </a:p>
          <a:p>
            <a:pPr>
              <a:lnSpc>
                <a:spcPct val="140000"/>
              </a:lnSpc>
              <a:buClr>
                <a:srgbClr val="FFFF00"/>
              </a:buClr>
              <a:buFont typeface="Wingdings" pitchFamily="2" charset="2"/>
              <a:buChar char="Ø"/>
            </a:pPr>
            <a:r>
              <a:rPr lang="en-US" sz="2000"/>
              <a:t> </a:t>
            </a:r>
            <a:r>
              <a:rPr lang="sr-Cyrl-CS" sz="2000"/>
              <a:t> Мокраћа је нормално бистра и жута.</a:t>
            </a:r>
            <a:r>
              <a:rPr lang="en-US" sz="2000"/>
              <a:t/>
            </a:r>
            <a:br>
              <a:rPr lang="en-US" sz="2000"/>
            </a:br>
            <a:endParaRPr lang="sr-Cyrl-CS" sz="2000" b="1"/>
          </a:p>
          <a:p>
            <a:pPr>
              <a:lnSpc>
                <a:spcPct val="140000"/>
              </a:lnSpc>
            </a:pPr>
            <a:r>
              <a:rPr lang="sr-Cyrl-CS" sz="2000" b="1">
                <a:solidFill>
                  <a:srgbClr val="FFFF00"/>
                </a:solidFill>
              </a:rPr>
              <a:t>4. Диуреза</a:t>
            </a:r>
            <a:r>
              <a:rPr lang="en-US" sz="2000" b="1">
                <a:solidFill>
                  <a:srgbClr val="FFFF00"/>
                </a:solidFill>
              </a:rPr>
              <a:t/>
            </a:r>
            <a:br>
              <a:rPr lang="en-US" sz="2000" b="1">
                <a:solidFill>
                  <a:srgbClr val="FFFF00"/>
                </a:solidFill>
              </a:rPr>
            </a:br>
            <a:endParaRPr lang="sr-Cyrl-CS" sz="2000">
              <a:solidFill>
                <a:srgbClr val="FFFF00"/>
              </a:solidFill>
            </a:endParaRPr>
          </a:p>
          <a:p>
            <a:pPr>
              <a:lnSpc>
                <a:spcPct val="140000"/>
              </a:lnSpc>
              <a:buClr>
                <a:srgbClr val="FFFF00"/>
              </a:buClr>
              <a:buFont typeface="Wingdings" pitchFamily="2" charset="2"/>
              <a:buChar char="Ø"/>
            </a:pPr>
            <a:r>
              <a:rPr lang="en-US" sz="2000"/>
              <a:t> </a:t>
            </a:r>
            <a:r>
              <a:rPr lang="sr-Cyrl-CS" sz="2000"/>
              <a:t> Диуреза нормално износи 1000 до 1500 </a:t>
            </a:r>
            <a:r>
              <a:rPr lang="sr-Latn-CS" sz="2000"/>
              <a:t>ml</a:t>
            </a:r>
            <a:r>
              <a:rPr lang="sr-Cyrl-CS" sz="2000"/>
              <a:t> на дан,</a:t>
            </a:r>
          </a:p>
          <a:p>
            <a:pPr>
              <a:lnSpc>
                <a:spcPct val="140000"/>
              </a:lnSpc>
              <a:buClr>
                <a:srgbClr val="FFFF00"/>
              </a:buClr>
              <a:buFont typeface="Wingdings" pitchFamily="2" charset="2"/>
              <a:buChar char="Ø"/>
            </a:pPr>
            <a:r>
              <a:rPr lang="en-US" sz="2000"/>
              <a:t> </a:t>
            </a:r>
            <a:r>
              <a:rPr lang="sr-Cyrl-CS" sz="2000"/>
              <a:t> Полиурија је повећано излучивање мокраће,</a:t>
            </a:r>
          </a:p>
          <a:p>
            <a:pPr>
              <a:lnSpc>
                <a:spcPct val="140000"/>
              </a:lnSpc>
              <a:buClr>
                <a:srgbClr val="FFFF00"/>
              </a:buClr>
              <a:buFont typeface="Wingdings" pitchFamily="2" charset="2"/>
              <a:buChar char="Ø"/>
            </a:pPr>
            <a:r>
              <a:rPr lang="en-US" sz="2000"/>
              <a:t> </a:t>
            </a:r>
            <a:r>
              <a:rPr lang="sr-Cyrl-CS" sz="2000"/>
              <a:t> Олигирија је смањено излучивање мокраће (мање од</a:t>
            </a:r>
            <a:r>
              <a:rPr lang="en-US" sz="2000"/>
              <a:t/>
            </a:r>
            <a:br>
              <a:rPr lang="en-US" sz="2000"/>
            </a:br>
            <a:r>
              <a:rPr lang="en-US" sz="2000"/>
              <a:t>     </a:t>
            </a:r>
            <a:r>
              <a:rPr lang="sr-Cyrl-CS" sz="2000"/>
              <a:t> 600 </a:t>
            </a:r>
            <a:r>
              <a:rPr lang="sr-Latn-CS" sz="2000"/>
              <a:t>ml </a:t>
            </a:r>
            <a:r>
              <a:rPr lang="sr-Cyrl-CS" sz="2000"/>
              <a:t> на дан),</a:t>
            </a:r>
          </a:p>
          <a:p>
            <a:pPr>
              <a:lnSpc>
                <a:spcPct val="140000"/>
              </a:lnSpc>
              <a:buClr>
                <a:srgbClr val="FFFF00"/>
              </a:buClr>
              <a:buFont typeface="Wingdings" pitchFamily="2" charset="2"/>
              <a:buChar char="Ø"/>
            </a:pPr>
            <a:r>
              <a:rPr lang="en-US" sz="2000"/>
              <a:t> </a:t>
            </a:r>
            <a:r>
              <a:rPr lang="sr-Cyrl-CS" sz="2000"/>
              <a:t> Анурија је престанак лучења мокраће.</a:t>
            </a:r>
            <a:endParaRPr lang="en-US" sz="200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7239000" y="6400800"/>
            <a:ext cx="1905000" cy="457200"/>
          </a:xfrm>
        </p:spPr>
        <p:txBody>
          <a:bodyPr/>
          <a:lstStyle/>
          <a:p>
            <a:pPr>
              <a:defRPr/>
            </a:pPr>
            <a:fld id="{2541DB81-3152-4CF6-B36F-B1E5D38D1A52}" type="slidenum">
              <a:rPr lang="en-US"/>
              <a:pPr>
                <a:defRPr/>
              </a:pPr>
              <a:t>6</a:t>
            </a:fld>
            <a:endParaRPr lang="en-US"/>
          </a:p>
        </p:txBody>
      </p:sp>
      <p:sp>
        <p:nvSpPr>
          <p:cNvPr id="9219" name="Text Box 2"/>
          <p:cNvSpPr txBox="1">
            <a:spLocks noChangeArrowheads="1"/>
          </p:cNvSpPr>
          <p:nvPr/>
        </p:nvSpPr>
        <p:spPr bwMode="auto">
          <a:xfrm>
            <a:off x="1500166" y="1785926"/>
            <a:ext cx="6324600" cy="396875"/>
          </a:xfrm>
          <a:prstGeom prst="rect">
            <a:avLst/>
          </a:prstGeom>
          <a:noFill/>
          <a:ln w="9525">
            <a:noFill/>
            <a:miter lim="800000"/>
            <a:headEnd/>
            <a:tailEnd/>
          </a:ln>
        </p:spPr>
        <p:txBody>
          <a:bodyPr>
            <a:spAutoFit/>
          </a:bodyPr>
          <a:lstStyle/>
          <a:p>
            <a:pPr>
              <a:spcBef>
                <a:spcPct val="50000"/>
              </a:spcBef>
            </a:pPr>
            <a:r>
              <a:rPr lang="sr-Cyrl-CS" sz="2000" b="1" dirty="0">
                <a:solidFill>
                  <a:srgbClr val="FFFF00"/>
                </a:solidFill>
              </a:rPr>
              <a:t>АКУТНА БУБРЕЖНА ИНСУФИЦИЈЕНЦИЈА</a:t>
            </a:r>
            <a:r>
              <a:rPr lang="sl-SI" sz="2000" b="1" dirty="0">
                <a:solidFill>
                  <a:srgbClr val="FFFF00"/>
                </a:solidFill>
              </a:rPr>
              <a:t> (</a:t>
            </a:r>
            <a:r>
              <a:rPr lang="sr-Cyrl-CS" sz="2000" b="1" dirty="0">
                <a:solidFill>
                  <a:srgbClr val="FFFF00"/>
                </a:solidFill>
              </a:rPr>
              <a:t>АБИ</a:t>
            </a:r>
            <a:r>
              <a:rPr lang="sl-SI" sz="2000" b="1" dirty="0">
                <a:solidFill>
                  <a:srgbClr val="FFFF00"/>
                </a:solidFill>
              </a:rPr>
              <a:t>)</a:t>
            </a:r>
            <a:r>
              <a:rPr lang="en-US" sz="2000" dirty="0">
                <a:solidFill>
                  <a:srgbClr val="FFFF00"/>
                </a:solidFill>
              </a:rPr>
              <a:t> </a:t>
            </a:r>
          </a:p>
        </p:txBody>
      </p:sp>
      <p:sp>
        <p:nvSpPr>
          <p:cNvPr id="9220" name="Text Box 3"/>
          <p:cNvSpPr txBox="1">
            <a:spLocks noChangeArrowheads="1"/>
          </p:cNvSpPr>
          <p:nvPr/>
        </p:nvSpPr>
        <p:spPr bwMode="auto">
          <a:xfrm>
            <a:off x="500034" y="3000372"/>
            <a:ext cx="8643966" cy="2000548"/>
          </a:xfrm>
          <a:prstGeom prst="rect">
            <a:avLst/>
          </a:prstGeom>
          <a:noFill/>
          <a:ln w="9525">
            <a:noFill/>
            <a:miter lim="800000"/>
            <a:headEnd/>
            <a:tailEnd/>
          </a:ln>
        </p:spPr>
        <p:txBody>
          <a:bodyPr wrap="square">
            <a:spAutoFit/>
          </a:bodyPr>
          <a:lstStyle/>
          <a:p>
            <a:pPr>
              <a:lnSpc>
                <a:spcPct val="190000"/>
              </a:lnSpc>
              <a:spcBef>
                <a:spcPct val="50000"/>
              </a:spcBef>
            </a:pPr>
            <a:r>
              <a:rPr lang="sr-Cyrl-CS" sz="2000" dirty="0">
                <a:solidFill>
                  <a:srgbClr val="FFFF00"/>
                </a:solidFill>
              </a:rPr>
              <a:t>АБИ</a:t>
            </a:r>
            <a:r>
              <a:rPr lang="sr-Cyrl-CS" sz="2000" dirty="0"/>
              <a:t> клинички синдром настао услед </a:t>
            </a:r>
            <a:r>
              <a:rPr lang="sr-Cyrl-CS" sz="2000" dirty="0" smtClean="0"/>
              <a:t>НАГЛОГ смањења функције </a:t>
            </a:r>
            <a:r>
              <a:rPr lang="sr-Cyrl-CS" sz="2000" dirty="0"/>
              <a:t>бубрега</a:t>
            </a:r>
            <a:r>
              <a:rPr lang="sl-SI" sz="2000" dirty="0"/>
              <a:t>. </a:t>
            </a:r>
            <a:endParaRPr lang="en-US" sz="2000" dirty="0"/>
          </a:p>
          <a:p>
            <a:pPr>
              <a:lnSpc>
                <a:spcPct val="190000"/>
              </a:lnSpc>
              <a:spcBef>
                <a:spcPct val="50000"/>
              </a:spcBef>
            </a:pPr>
            <a:r>
              <a:rPr lang="sr-Cyrl-CS" sz="2000" dirty="0"/>
              <a:t>Карактерише се олигуријом или ануријом, порастом азотемије, метаболичком ацидозом и поремећајем баланса воде и електролита.</a:t>
            </a:r>
            <a:endParaRPr lang="en-US" sz="2000" dirty="0"/>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239000" y="6400800"/>
            <a:ext cx="1905000" cy="457200"/>
          </a:xfrm>
        </p:spPr>
        <p:txBody>
          <a:bodyPr/>
          <a:lstStyle/>
          <a:p>
            <a:pPr>
              <a:defRPr/>
            </a:pPr>
            <a:fld id="{A2DF5F2D-3CA9-43CA-BF88-B04793B99A93}" type="slidenum">
              <a:rPr lang="en-US"/>
              <a:pPr>
                <a:defRPr/>
              </a:pPr>
              <a:t>7</a:t>
            </a:fld>
            <a:endParaRPr lang="en-US"/>
          </a:p>
        </p:txBody>
      </p:sp>
      <p:sp>
        <p:nvSpPr>
          <p:cNvPr id="10243" name="Text Box 2"/>
          <p:cNvSpPr txBox="1">
            <a:spLocks noChangeArrowheads="1"/>
          </p:cNvSpPr>
          <p:nvPr/>
        </p:nvSpPr>
        <p:spPr bwMode="auto">
          <a:xfrm>
            <a:off x="1357313" y="1428750"/>
            <a:ext cx="4648200" cy="396875"/>
          </a:xfrm>
          <a:prstGeom prst="rect">
            <a:avLst/>
          </a:prstGeom>
          <a:noFill/>
          <a:ln w="9525">
            <a:noFill/>
            <a:miter lim="800000"/>
            <a:headEnd/>
            <a:tailEnd/>
          </a:ln>
        </p:spPr>
        <p:txBody>
          <a:bodyPr>
            <a:spAutoFit/>
          </a:bodyPr>
          <a:lstStyle/>
          <a:p>
            <a:pPr>
              <a:spcBef>
                <a:spcPct val="50000"/>
              </a:spcBef>
            </a:pPr>
            <a:r>
              <a:rPr lang="en-US" sz="2000" b="1">
                <a:solidFill>
                  <a:srgbClr val="FFFF00"/>
                </a:solidFill>
              </a:rPr>
              <a:t>Етиолопатогенетска подела АБИ:</a:t>
            </a:r>
            <a:r>
              <a:rPr lang="en-US" sz="2000">
                <a:solidFill>
                  <a:srgbClr val="FFFF00"/>
                </a:solidFill>
              </a:rPr>
              <a:t> </a:t>
            </a:r>
          </a:p>
        </p:txBody>
      </p:sp>
      <p:sp>
        <p:nvSpPr>
          <p:cNvPr id="10244" name="Text Box 3"/>
          <p:cNvSpPr txBox="1">
            <a:spLocks noChangeArrowheads="1"/>
          </p:cNvSpPr>
          <p:nvPr/>
        </p:nvSpPr>
        <p:spPr bwMode="auto">
          <a:xfrm>
            <a:off x="1295400" y="1981200"/>
            <a:ext cx="4495800" cy="1006475"/>
          </a:xfrm>
          <a:prstGeom prst="rect">
            <a:avLst/>
          </a:prstGeom>
          <a:noFill/>
          <a:ln w="9525">
            <a:noFill/>
            <a:miter lim="800000"/>
            <a:headEnd/>
            <a:tailEnd/>
          </a:ln>
        </p:spPr>
        <p:txBody>
          <a:bodyPr>
            <a:spAutoFit/>
          </a:bodyPr>
          <a:lstStyle/>
          <a:p>
            <a:pPr marL="342900" indent="-342900"/>
            <a:r>
              <a:rPr lang="en-US" sz="2000" b="1" i="1">
                <a:solidFill>
                  <a:srgbClr val="FFFF00"/>
                </a:solidFill>
              </a:rPr>
              <a:t>I Циркулаторна (преренална)</a:t>
            </a:r>
            <a:br>
              <a:rPr lang="en-US" sz="2000" b="1" i="1">
                <a:solidFill>
                  <a:srgbClr val="FFFF00"/>
                </a:solidFill>
              </a:rPr>
            </a:br>
            <a:r>
              <a:rPr lang="en-US" sz="2000" b="1" i="1">
                <a:solidFill>
                  <a:srgbClr val="FFFF00"/>
                </a:solidFill>
              </a:rPr>
              <a:t> </a:t>
            </a:r>
            <a:endParaRPr lang="en-US" sz="2000" b="1">
              <a:solidFill>
                <a:srgbClr val="FFFF00"/>
              </a:solidFill>
            </a:endParaRPr>
          </a:p>
          <a:p>
            <a:pPr marL="342900" indent="-342900">
              <a:buFontTx/>
              <a:buAutoNum type="arabicPeriod"/>
            </a:pPr>
            <a:r>
              <a:rPr lang="en-US" sz="2000">
                <a:solidFill>
                  <a:srgbClr val="FFFF00"/>
                </a:solidFill>
              </a:rPr>
              <a:t> Хиповолемија</a:t>
            </a:r>
          </a:p>
        </p:txBody>
      </p:sp>
      <p:sp>
        <p:nvSpPr>
          <p:cNvPr id="10245" name="Text Box 4"/>
          <p:cNvSpPr txBox="1">
            <a:spLocks noChangeArrowheads="1"/>
          </p:cNvSpPr>
          <p:nvPr/>
        </p:nvSpPr>
        <p:spPr bwMode="auto">
          <a:xfrm>
            <a:off x="1676400" y="3124200"/>
            <a:ext cx="3962400" cy="2835275"/>
          </a:xfrm>
          <a:prstGeom prst="rect">
            <a:avLst/>
          </a:prstGeom>
          <a:noFill/>
          <a:ln w="9525">
            <a:noFill/>
            <a:miter lim="800000"/>
            <a:headEnd/>
            <a:tailEnd/>
          </a:ln>
        </p:spPr>
        <p:txBody>
          <a:bodyPr>
            <a:spAutoFit/>
          </a:bodyPr>
          <a:lstStyle/>
          <a:p>
            <a:pPr>
              <a:lnSpc>
                <a:spcPct val="150000"/>
              </a:lnSpc>
              <a:buClr>
                <a:srgbClr val="FFFF00"/>
              </a:buClr>
              <a:buFont typeface="Wingdings" pitchFamily="2" charset="2"/>
              <a:buChar char="Ø"/>
            </a:pPr>
            <a:r>
              <a:rPr lang="en-US" sz="2000"/>
              <a:t>  крварење,</a:t>
            </a:r>
          </a:p>
          <a:p>
            <a:pPr>
              <a:lnSpc>
                <a:spcPct val="150000"/>
              </a:lnSpc>
              <a:buClr>
                <a:srgbClr val="FFFF00"/>
              </a:buClr>
              <a:buFont typeface="Wingdings" pitchFamily="2" charset="2"/>
              <a:buChar char="Ø"/>
            </a:pPr>
            <a:r>
              <a:rPr lang="en-US" sz="2000"/>
              <a:t>  повраћање,</a:t>
            </a:r>
          </a:p>
          <a:p>
            <a:pPr>
              <a:lnSpc>
                <a:spcPct val="150000"/>
              </a:lnSpc>
              <a:buClr>
                <a:srgbClr val="FFFF00"/>
              </a:buClr>
              <a:buFont typeface="Wingdings" pitchFamily="2" charset="2"/>
              <a:buChar char="Ø"/>
            </a:pPr>
            <a:r>
              <a:rPr lang="en-US" sz="2000"/>
              <a:t>  пролив,</a:t>
            </a:r>
          </a:p>
          <a:p>
            <a:pPr>
              <a:lnSpc>
                <a:spcPct val="150000"/>
              </a:lnSpc>
              <a:buClr>
                <a:srgbClr val="FFFF00"/>
              </a:buClr>
              <a:buFont typeface="Wingdings" pitchFamily="2" charset="2"/>
              <a:buChar char="Ø"/>
            </a:pPr>
            <a:r>
              <a:rPr lang="en-US" sz="2000"/>
              <a:t>  опекотине,</a:t>
            </a:r>
          </a:p>
          <a:p>
            <a:pPr>
              <a:lnSpc>
                <a:spcPct val="150000"/>
              </a:lnSpc>
              <a:buClr>
                <a:srgbClr val="FFFF00"/>
              </a:buClr>
              <a:buFont typeface="Wingdings" pitchFamily="2" charset="2"/>
              <a:buChar char="Ø"/>
            </a:pPr>
            <a:r>
              <a:rPr lang="en-US" sz="2000"/>
              <a:t>  осмотска диуреза,</a:t>
            </a:r>
          </a:p>
          <a:p>
            <a:pPr>
              <a:lnSpc>
                <a:spcPct val="150000"/>
              </a:lnSpc>
              <a:buClr>
                <a:srgbClr val="FFFF00"/>
              </a:buClr>
              <a:buFont typeface="Wingdings" pitchFamily="2" charset="2"/>
              <a:buChar char="Ø"/>
            </a:pPr>
            <a:r>
              <a:rPr lang="en-US" sz="2000"/>
              <a:t>  злоупотреба диуретика.</a:t>
            </a:r>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a:xfrm>
            <a:off x="7239000" y="6400800"/>
            <a:ext cx="1905000" cy="457200"/>
          </a:xfrm>
        </p:spPr>
        <p:txBody>
          <a:bodyPr/>
          <a:lstStyle/>
          <a:p>
            <a:pPr>
              <a:defRPr/>
            </a:pPr>
            <a:fld id="{95584D3A-F467-4444-ABA3-1CFB406152C5}" type="slidenum">
              <a:rPr lang="en-US"/>
              <a:pPr>
                <a:defRPr/>
              </a:pPr>
              <a:t>8</a:t>
            </a:fld>
            <a:endParaRPr lang="en-US"/>
          </a:p>
        </p:txBody>
      </p:sp>
      <p:sp>
        <p:nvSpPr>
          <p:cNvPr id="11267" name="Text Box 2"/>
          <p:cNvSpPr txBox="1">
            <a:spLocks noChangeArrowheads="1"/>
          </p:cNvSpPr>
          <p:nvPr/>
        </p:nvSpPr>
        <p:spPr bwMode="auto">
          <a:xfrm>
            <a:off x="428625" y="1143000"/>
            <a:ext cx="3348038" cy="396875"/>
          </a:xfrm>
          <a:prstGeom prst="rect">
            <a:avLst/>
          </a:prstGeom>
          <a:noFill/>
          <a:ln w="9525">
            <a:noFill/>
            <a:miter lim="800000"/>
            <a:headEnd/>
            <a:tailEnd/>
          </a:ln>
        </p:spPr>
        <p:txBody>
          <a:bodyPr wrap="none">
            <a:spAutoFit/>
          </a:bodyPr>
          <a:lstStyle/>
          <a:p>
            <a:r>
              <a:rPr lang="sr-Latn-CS" sz="2000" b="1" i="1">
                <a:solidFill>
                  <a:srgbClr val="FFFF00"/>
                </a:solidFill>
              </a:rPr>
              <a:t>II </a:t>
            </a:r>
            <a:r>
              <a:rPr lang="sr-Cyrl-CS" sz="2000" b="1" i="1">
                <a:solidFill>
                  <a:srgbClr val="FFFF00"/>
                </a:solidFill>
              </a:rPr>
              <a:t>Паренхимска (ренална)</a:t>
            </a:r>
            <a:endParaRPr lang="en-US" sz="2000" b="1" i="1">
              <a:solidFill>
                <a:srgbClr val="FFFF00"/>
              </a:solidFill>
            </a:endParaRPr>
          </a:p>
        </p:txBody>
      </p:sp>
      <p:sp>
        <p:nvSpPr>
          <p:cNvPr id="11268" name="Text Box 3"/>
          <p:cNvSpPr txBox="1">
            <a:spLocks noChangeArrowheads="1"/>
          </p:cNvSpPr>
          <p:nvPr/>
        </p:nvSpPr>
        <p:spPr bwMode="auto">
          <a:xfrm>
            <a:off x="1371600" y="2819400"/>
            <a:ext cx="7315200" cy="885825"/>
          </a:xfrm>
          <a:prstGeom prst="rect">
            <a:avLst/>
          </a:prstGeom>
          <a:noFill/>
          <a:ln w="9525">
            <a:noFill/>
            <a:miter lim="800000"/>
            <a:headEnd/>
            <a:tailEnd/>
          </a:ln>
        </p:spPr>
        <p:txBody>
          <a:bodyPr>
            <a:spAutoFit/>
          </a:bodyPr>
          <a:lstStyle/>
          <a:p>
            <a:pPr marL="398463" indent="-342900">
              <a:lnSpc>
                <a:spcPct val="130000"/>
              </a:lnSpc>
              <a:buFontTx/>
              <a:buAutoNum type="arabicPeriod" startAt="2"/>
            </a:pPr>
            <a:r>
              <a:rPr lang="en-US" sz="2000">
                <a:solidFill>
                  <a:srgbClr val="FFFF00"/>
                </a:solidFill>
              </a:rPr>
              <a:t> </a:t>
            </a:r>
            <a:r>
              <a:rPr lang="sr-Cyrl-CS" sz="2000">
                <a:solidFill>
                  <a:srgbClr val="FFFF00"/>
                </a:solidFill>
              </a:rPr>
              <a:t>Тромбоза или емболија бубрежних крвних судова</a:t>
            </a:r>
          </a:p>
          <a:p>
            <a:pPr marL="398463" indent="-342900">
              <a:lnSpc>
                <a:spcPct val="130000"/>
              </a:lnSpc>
              <a:buFontTx/>
              <a:buAutoNum type="arabicPeriod" startAt="2"/>
            </a:pPr>
            <a:r>
              <a:rPr lang="en-US" sz="2000">
                <a:solidFill>
                  <a:srgbClr val="FFFF00"/>
                </a:solidFill>
              </a:rPr>
              <a:t> </a:t>
            </a:r>
            <a:r>
              <a:rPr lang="sr-Cyrl-CS" sz="2000">
                <a:solidFill>
                  <a:srgbClr val="FFFF00"/>
                </a:solidFill>
              </a:rPr>
              <a:t>Токсично оштећење бубрега (акутна тубулска некроза)</a:t>
            </a:r>
          </a:p>
        </p:txBody>
      </p:sp>
      <p:sp>
        <p:nvSpPr>
          <p:cNvPr id="11269" name="Text Box 4"/>
          <p:cNvSpPr txBox="1">
            <a:spLocks noChangeArrowheads="1"/>
          </p:cNvSpPr>
          <p:nvPr/>
        </p:nvSpPr>
        <p:spPr bwMode="auto">
          <a:xfrm>
            <a:off x="4214813" y="1428750"/>
            <a:ext cx="4419600" cy="1311275"/>
          </a:xfrm>
          <a:prstGeom prst="rect">
            <a:avLst/>
          </a:prstGeom>
          <a:noFill/>
          <a:ln w="9525">
            <a:noFill/>
            <a:miter lim="800000"/>
            <a:headEnd/>
            <a:tailEnd/>
          </a:ln>
        </p:spPr>
        <p:txBody>
          <a:bodyPr>
            <a:spAutoFit/>
          </a:bodyPr>
          <a:lstStyle/>
          <a:p>
            <a:pPr>
              <a:buClr>
                <a:srgbClr val="FFFF00"/>
              </a:buClr>
              <a:buFont typeface="Wingdings" pitchFamily="2" charset="2"/>
              <a:buChar char="Ø"/>
            </a:pPr>
            <a:r>
              <a:rPr lang="en-US" sz="2000"/>
              <a:t>  </a:t>
            </a:r>
            <a:r>
              <a:rPr lang="sr-Cyrl-CS" sz="2000"/>
              <a:t>Гломерулонефритис,</a:t>
            </a:r>
          </a:p>
          <a:p>
            <a:pPr>
              <a:buClr>
                <a:srgbClr val="FFFF00"/>
              </a:buClr>
              <a:buFont typeface="Wingdings" pitchFamily="2" charset="2"/>
              <a:buChar char="Ø"/>
            </a:pPr>
            <a:r>
              <a:rPr lang="en-US" sz="2000"/>
              <a:t>  </a:t>
            </a:r>
            <a:r>
              <a:rPr lang="sr-Cyrl-CS" sz="2000"/>
              <a:t>Пијелонефритис,</a:t>
            </a:r>
          </a:p>
          <a:p>
            <a:pPr>
              <a:buClr>
                <a:srgbClr val="FFFF00"/>
              </a:buClr>
              <a:buFont typeface="Wingdings" pitchFamily="2" charset="2"/>
              <a:buChar char="Ø"/>
            </a:pPr>
            <a:r>
              <a:rPr lang="en-US" sz="2000"/>
              <a:t>  </a:t>
            </a:r>
            <a:r>
              <a:rPr lang="sr-Cyrl-CS" sz="2000"/>
              <a:t>Интерстицијски нефритис,</a:t>
            </a:r>
          </a:p>
          <a:p>
            <a:pPr>
              <a:buClr>
                <a:srgbClr val="FFFF00"/>
              </a:buClr>
              <a:buFont typeface="Wingdings" pitchFamily="2" charset="2"/>
              <a:buChar char="Ø"/>
            </a:pPr>
            <a:r>
              <a:rPr lang="en-US" sz="2000"/>
              <a:t>  </a:t>
            </a:r>
            <a:r>
              <a:rPr lang="sr-Cyrl-CS" sz="2000"/>
              <a:t>Васкулитиси итд.</a:t>
            </a:r>
            <a:endParaRPr lang="en-US" sz="2000"/>
          </a:p>
        </p:txBody>
      </p:sp>
      <p:sp>
        <p:nvSpPr>
          <p:cNvPr id="11270" name="Text Box 5"/>
          <p:cNvSpPr txBox="1">
            <a:spLocks noChangeArrowheads="1"/>
          </p:cNvSpPr>
          <p:nvPr/>
        </p:nvSpPr>
        <p:spPr bwMode="auto">
          <a:xfrm>
            <a:off x="1752600" y="3810000"/>
            <a:ext cx="4800600" cy="2530475"/>
          </a:xfrm>
          <a:prstGeom prst="rect">
            <a:avLst/>
          </a:prstGeom>
          <a:noFill/>
          <a:ln w="9525">
            <a:noFill/>
            <a:miter lim="800000"/>
            <a:headEnd/>
            <a:tailEnd/>
          </a:ln>
        </p:spPr>
        <p:txBody>
          <a:bodyPr>
            <a:spAutoFit/>
          </a:bodyPr>
          <a:lstStyle/>
          <a:p>
            <a:pPr>
              <a:buClr>
                <a:srgbClr val="FFFF00"/>
              </a:buClr>
              <a:buFont typeface="Wingdings" pitchFamily="2" charset="2"/>
              <a:buChar char="Ø"/>
            </a:pPr>
            <a:r>
              <a:rPr lang="en-US" sz="2000"/>
              <a:t>  </a:t>
            </a:r>
            <a:r>
              <a:rPr lang="sr-Cyrl-CS" sz="2000"/>
              <a:t>Антибиотици,</a:t>
            </a:r>
          </a:p>
          <a:p>
            <a:pPr>
              <a:buClr>
                <a:srgbClr val="FFFF00"/>
              </a:buClr>
              <a:buFont typeface="Wingdings" pitchFamily="2" charset="2"/>
              <a:buChar char="Ø"/>
            </a:pPr>
            <a:r>
              <a:rPr lang="en-US" sz="2000"/>
              <a:t>  </a:t>
            </a:r>
            <a:r>
              <a:rPr lang="sr-Cyrl-CS" sz="2000"/>
              <a:t>Цитостатици,</a:t>
            </a:r>
          </a:p>
          <a:p>
            <a:pPr>
              <a:buClr>
                <a:srgbClr val="FFFF00"/>
              </a:buClr>
              <a:buFont typeface="Wingdings" pitchFamily="2" charset="2"/>
              <a:buChar char="Ø"/>
            </a:pPr>
            <a:r>
              <a:rPr lang="en-US" sz="2000"/>
              <a:t>  </a:t>
            </a:r>
            <a:r>
              <a:rPr lang="sr-Cyrl-CS" sz="2000"/>
              <a:t>Тешки метали,</a:t>
            </a:r>
          </a:p>
          <a:p>
            <a:pPr>
              <a:buClr>
                <a:srgbClr val="FFFF00"/>
              </a:buClr>
              <a:buFont typeface="Wingdings" pitchFamily="2" charset="2"/>
              <a:buChar char="Ø"/>
            </a:pPr>
            <a:r>
              <a:rPr lang="en-US" sz="2000"/>
              <a:t>  </a:t>
            </a:r>
            <a:r>
              <a:rPr lang="sr-Cyrl-CS" sz="2000"/>
              <a:t>Органски растварачи,</a:t>
            </a:r>
          </a:p>
          <a:p>
            <a:pPr>
              <a:buClr>
                <a:srgbClr val="FFFF00"/>
              </a:buClr>
              <a:buFont typeface="Wingdings" pitchFamily="2" charset="2"/>
              <a:buChar char="Ø"/>
            </a:pPr>
            <a:r>
              <a:rPr lang="en-US" sz="2000"/>
              <a:t>  </a:t>
            </a:r>
            <a:r>
              <a:rPr lang="sr-Cyrl-CS" sz="2000"/>
              <a:t>Хемоглобинурија,</a:t>
            </a:r>
          </a:p>
          <a:p>
            <a:pPr>
              <a:buClr>
                <a:srgbClr val="FFFF00"/>
              </a:buClr>
              <a:buFont typeface="Wingdings" pitchFamily="2" charset="2"/>
              <a:buChar char="Ø"/>
            </a:pPr>
            <a:r>
              <a:rPr lang="en-US" sz="2000"/>
              <a:t>  </a:t>
            </a:r>
            <a:r>
              <a:rPr lang="sr-Cyrl-CS" sz="2000"/>
              <a:t>Миоглобинурија,</a:t>
            </a:r>
          </a:p>
          <a:p>
            <a:pPr>
              <a:buClr>
                <a:srgbClr val="FFFF00"/>
              </a:buClr>
              <a:buFont typeface="Wingdings" pitchFamily="2" charset="2"/>
              <a:buChar char="Ø"/>
            </a:pPr>
            <a:r>
              <a:rPr lang="en-US" sz="2000"/>
              <a:t>  </a:t>
            </a:r>
            <a:r>
              <a:rPr lang="sr-Cyrl-CS" sz="2000"/>
              <a:t>Парапротеинурија,</a:t>
            </a:r>
          </a:p>
          <a:p>
            <a:pPr>
              <a:buClr>
                <a:srgbClr val="FFFF00"/>
              </a:buClr>
              <a:buFont typeface="Wingdings" pitchFamily="2" charset="2"/>
              <a:buChar char="Ø"/>
            </a:pPr>
            <a:r>
              <a:rPr lang="en-US" sz="2000"/>
              <a:t>  </a:t>
            </a:r>
            <a:r>
              <a:rPr lang="sr-Cyrl-CS" sz="2000"/>
              <a:t>Исхемија итд.</a:t>
            </a:r>
            <a:endParaRPr lang="en-US" sz="2000"/>
          </a:p>
        </p:txBody>
      </p:sp>
      <p:sp>
        <p:nvSpPr>
          <p:cNvPr id="11271" name="Text Box 6"/>
          <p:cNvSpPr txBox="1">
            <a:spLocks noChangeArrowheads="1"/>
          </p:cNvSpPr>
          <p:nvPr/>
        </p:nvSpPr>
        <p:spPr bwMode="auto">
          <a:xfrm>
            <a:off x="1500188" y="1785938"/>
            <a:ext cx="2668587" cy="396875"/>
          </a:xfrm>
          <a:prstGeom prst="rect">
            <a:avLst/>
          </a:prstGeom>
          <a:noFill/>
          <a:ln w="9525">
            <a:noFill/>
            <a:miter lim="800000"/>
            <a:headEnd/>
            <a:tailEnd/>
          </a:ln>
        </p:spPr>
        <p:txBody>
          <a:bodyPr wrap="none">
            <a:spAutoFit/>
          </a:bodyPr>
          <a:lstStyle/>
          <a:p>
            <a:pPr marL="342900" indent="-342900">
              <a:buFontTx/>
              <a:buAutoNum type="arabicPeriod"/>
            </a:pPr>
            <a:r>
              <a:rPr lang="en-US" sz="2000">
                <a:solidFill>
                  <a:srgbClr val="FFFF00"/>
                </a:solidFill>
              </a:rPr>
              <a:t> </a:t>
            </a:r>
            <a:r>
              <a:rPr lang="sr-Cyrl-CS" sz="2000">
                <a:solidFill>
                  <a:srgbClr val="FFFF00"/>
                </a:solidFill>
              </a:rPr>
              <a:t>Бубрежне болести</a:t>
            </a:r>
            <a:endParaRPr lang="en-US" sz="2000">
              <a:solidFill>
                <a:srgbClr val="FFFF00"/>
              </a:solidFill>
            </a:endParaRPr>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7239000" y="6400800"/>
            <a:ext cx="1905000" cy="457200"/>
          </a:xfrm>
        </p:spPr>
        <p:txBody>
          <a:bodyPr/>
          <a:lstStyle/>
          <a:p>
            <a:pPr>
              <a:defRPr/>
            </a:pPr>
            <a:fld id="{1E4BBC0F-549E-456A-BE11-95003249698E}" type="slidenum">
              <a:rPr lang="en-US"/>
              <a:pPr>
                <a:defRPr/>
              </a:pPr>
              <a:t>9</a:t>
            </a:fld>
            <a:endParaRPr lang="en-US"/>
          </a:p>
        </p:txBody>
      </p:sp>
      <p:sp>
        <p:nvSpPr>
          <p:cNvPr id="12291" name="Text Box 2"/>
          <p:cNvSpPr txBox="1">
            <a:spLocks noChangeArrowheads="1"/>
          </p:cNvSpPr>
          <p:nvPr/>
        </p:nvSpPr>
        <p:spPr bwMode="auto">
          <a:xfrm>
            <a:off x="1428750" y="1500188"/>
            <a:ext cx="4370388" cy="396875"/>
          </a:xfrm>
          <a:prstGeom prst="rect">
            <a:avLst/>
          </a:prstGeom>
          <a:noFill/>
          <a:ln w="9525">
            <a:noFill/>
            <a:miter lim="800000"/>
            <a:headEnd/>
            <a:tailEnd/>
          </a:ln>
        </p:spPr>
        <p:txBody>
          <a:bodyPr wrap="none">
            <a:spAutoFit/>
          </a:bodyPr>
          <a:lstStyle/>
          <a:p>
            <a:r>
              <a:rPr lang="sr-Latn-CS" sz="2000" b="1" i="1">
                <a:solidFill>
                  <a:srgbClr val="FFFF00"/>
                </a:solidFill>
              </a:rPr>
              <a:t>III</a:t>
            </a:r>
            <a:r>
              <a:rPr lang="sr-Cyrl-CS" sz="2000" b="1" i="1">
                <a:solidFill>
                  <a:srgbClr val="FFFF00"/>
                </a:solidFill>
              </a:rPr>
              <a:t> Опструкцијска (постренална)</a:t>
            </a:r>
            <a:endParaRPr lang="en-US" sz="2000" b="1" i="1">
              <a:solidFill>
                <a:srgbClr val="FFFF00"/>
              </a:solidFill>
            </a:endParaRPr>
          </a:p>
        </p:txBody>
      </p:sp>
      <p:sp>
        <p:nvSpPr>
          <p:cNvPr id="12292" name="Text Box 3"/>
          <p:cNvSpPr txBox="1">
            <a:spLocks noChangeArrowheads="1"/>
          </p:cNvSpPr>
          <p:nvPr/>
        </p:nvSpPr>
        <p:spPr bwMode="auto">
          <a:xfrm>
            <a:off x="1571625" y="2071688"/>
            <a:ext cx="4727575" cy="396875"/>
          </a:xfrm>
          <a:prstGeom prst="rect">
            <a:avLst/>
          </a:prstGeom>
          <a:noFill/>
          <a:ln w="9525">
            <a:noFill/>
            <a:miter lim="800000"/>
            <a:headEnd/>
            <a:tailEnd/>
          </a:ln>
        </p:spPr>
        <p:txBody>
          <a:bodyPr wrap="none">
            <a:spAutoFit/>
          </a:bodyPr>
          <a:lstStyle/>
          <a:p>
            <a:pPr marL="342900" indent="-342900">
              <a:buFontTx/>
              <a:buAutoNum type="arabicPeriod"/>
            </a:pPr>
            <a:r>
              <a:rPr lang="sr-Cyrl-CS" sz="2000">
                <a:solidFill>
                  <a:srgbClr val="FFFF00"/>
                </a:solidFill>
              </a:rPr>
              <a:t>Опструкција у мокраћним путевима</a:t>
            </a:r>
            <a:endParaRPr lang="en-US" sz="2000">
              <a:solidFill>
                <a:srgbClr val="FFFF00"/>
              </a:solidFill>
            </a:endParaRPr>
          </a:p>
        </p:txBody>
      </p:sp>
      <p:sp>
        <p:nvSpPr>
          <p:cNvPr id="12293" name="Text Box 4"/>
          <p:cNvSpPr txBox="1">
            <a:spLocks noChangeArrowheads="1"/>
          </p:cNvSpPr>
          <p:nvPr/>
        </p:nvSpPr>
        <p:spPr bwMode="auto">
          <a:xfrm>
            <a:off x="1500188" y="2928938"/>
            <a:ext cx="4724400" cy="1616075"/>
          </a:xfrm>
          <a:prstGeom prst="rect">
            <a:avLst/>
          </a:prstGeom>
          <a:noFill/>
          <a:ln w="9525">
            <a:noFill/>
            <a:miter lim="800000"/>
            <a:headEnd/>
            <a:tailEnd/>
          </a:ln>
        </p:spPr>
        <p:txBody>
          <a:bodyPr>
            <a:spAutoFit/>
          </a:bodyPr>
          <a:lstStyle/>
          <a:p>
            <a:pPr>
              <a:buClr>
                <a:srgbClr val="FFFF00"/>
              </a:buClr>
              <a:buFont typeface="Wingdings" pitchFamily="2" charset="2"/>
              <a:buChar char="Ø"/>
            </a:pPr>
            <a:r>
              <a:rPr lang="en-US" sz="2000"/>
              <a:t>  </a:t>
            </a:r>
            <a:r>
              <a:rPr lang="sr-Cyrl-CS" sz="2000"/>
              <a:t>Тумори (доброћудни и злоћудни),</a:t>
            </a:r>
          </a:p>
          <a:p>
            <a:pPr>
              <a:buClr>
                <a:srgbClr val="FFFF00"/>
              </a:buClr>
              <a:buFont typeface="Wingdings" pitchFamily="2" charset="2"/>
              <a:buChar char="Ø"/>
            </a:pPr>
            <a:r>
              <a:rPr lang="en-US" sz="2000"/>
              <a:t>  </a:t>
            </a:r>
            <a:r>
              <a:rPr lang="sr-Cyrl-CS" sz="2000"/>
              <a:t>Угрушци крви,</a:t>
            </a:r>
          </a:p>
          <a:p>
            <a:pPr>
              <a:buClr>
                <a:srgbClr val="FFFF00"/>
              </a:buClr>
              <a:buFont typeface="Wingdings" pitchFamily="2" charset="2"/>
              <a:buChar char="Ø"/>
            </a:pPr>
            <a:r>
              <a:rPr lang="en-US" sz="2000"/>
              <a:t>  </a:t>
            </a:r>
            <a:r>
              <a:rPr lang="sr-Cyrl-CS" sz="2000"/>
              <a:t>Каменци,</a:t>
            </a:r>
          </a:p>
          <a:p>
            <a:pPr>
              <a:buClr>
                <a:srgbClr val="FFFF00"/>
              </a:buClr>
              <a:buFont typeface="Wingdings" pitchFamily="2" charset="2"/>
              <a:buChar char="Ø"/>
            </a:pPr>
            <a:r>
              <a:rPr lang="en-US" sz="2000"/>
              <a:t>  </a:t>
            </a:r>
            <a:r>
              <a:rPr lang="sr-Cyrl-CS" sz="2000"/>
              <a:t>Стриктуре,</a:t>
            </a:r>
          </a:p>
          <a:p>
            <a:pPr>
              <a:buClr>
                <a:srgbClr val="FFFF00"/>
              </a:buClr>
              <a:buFont typeface="Wingdings" pitchFamily="2" charset="2"/>
              <a:buChar char="Ø"/>
            </a:pPr>
            <a:r>
              <a:rPr lang="en-US" sz="2000"/>
              <a:t>  </a:t>
            </a:r>
            <a:r>
              <a:rPr lang="sr-Cyrl-CS" sz="2000"/>
              <a:t>Хипертрофија простате итд.</a:t>
            </a:r>
            <a:endParaRPr lang="en-US" sz="2000"/>
          </a:p>
        </p:txBody>
      </p:sp>
      <p:sp>
        <p:nvSpPr>
          <p:cNvPr id="12294" name="Text Box 5"/>
          <p:cNvSpPr txBox="1">
            <a:spLocks noChangeArrowheads="1"/>
          </p:cNvSpPr>
          <p:nvPr/>
        </p:nvSpPr>
        <p:spPr bwMode="auto">
          <a:xfrm>
            <a:off x="857250" y="5000625"/>
            <a:ext cx="7620000" cy="1006475"/>
          </a:xfrm>
          <a:prstGeom prst="rect">
            <a:avLst/>
          </a:prstGeom>
          <a:noFill/>
          <a:ln w="9525">
            <a:noFill/>
            <a:miter lim="800000"/>
            <a:headEnd/>
            <a:tailEnd/>
          </a:ln>
        </p:spPr>
        <p:txBody>
          <a:bodyPr>
            <a:spAutoFit/>
          </a:bodyPr>
          <a:lstStyle/>
          <a:p>
            <a:pPr>
              <a:buClr>
                <a:srgbClr val="FFFF00"/>
              </a:buClr>
              <a:buSzPct val="120000"/>
              <a:buFont typeface="Wingdings" pitchFamily="2" charset="2"/>
              <a:buNone/>
            </a:pPr>
            <a:r>
              <a:rPr lang="sr-Cyrl-CS" sz="2000"/>
              <a:t>Циркулаторна и опструкцијска АБИ су потенцијално излечиве,</a:t>
            </a:r>
            <a:r>
              <a:rPr lang="en-US" sz="2000"/>
              <a:t> </a:t>
            </a:r>
            <a:r>
              <a:rPr lang="sr-Cyrl-CS" sz="2000"/>
              <a:t>али ако дуго трају могу довести до трајног оштећења паренхима бубрега (паренхимска АБИ)</a:t>
            </a:r>
            <a:r>
              <a:rPr lang="en-US" sz="2000"/>
              <a:t>.</a:t>
            </a:r>
          </a:p>
        </p:txBody>
      </p:sp>
    </p:spTree>
  </p:cSld>
  <p:clrMapOvr>
    <a:masterClrMapping/>
  </p:clrMapOvr>
  <p:transition>
    <p:pull dir="d"/>
    <p:sndAc>
      <p:stSnd>
        <p:snd r:embed="rId2" name="camera.wav"/>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F46216B-77A9-411A-B9D3-5023FCB7020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3909</TotalTime>
  <Words>1481</Words>
  <Application>Microsoft Office PowerPoint</Application>
  <PresentationFormat>On-screen Show (4:3)</PresentationFormat>
  <Paragraphs>344</Paragraphs>
  <Slides>37</Slides>
  <Notes>2</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STADIJUMI  HBI</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vector>
  </TitlesOfParts>
  <Company>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Win7</cp:lastModifiedBy>
  <cp:revision>74</cp:revision>
  <dcterms:created xsi:type="dcterms:W3CDTF">2007-04-23T19:01:08Z</dcterms:created>
  <dcterms:modified xsi:type="dcterms:W3CDTF">2021-01-28T17:20:00Z</dcterms:modified>
</cp:coreProperties>
</file>